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slideLayouts/slideLayout63.xml" ContentType="application/vnd.openxmlformats-officedocument.presentationml.slideLayout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notesSlides/notesSlide15.xml" ContentType="application/vnd.openxmlformats-officedocument.presentationml.notes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7" r:id="rId1"/>
    <p:sldMasterId id="2147483656" r:id="rId2"/>
    <p:sldMasterId id="2147483655" r:id="rId3"/>
    <p:sldMasterId id="2147483653" r:id="rId4"/>
    <p:sldMasterId id="2147483651" r:id="rId5"/>
    <p:sldMasterId id="2147483658" r:id="rId6"/>
  </p:sldMasterIdLst>
  <p:notesMasterIdLst>
    <p:notesMasterId r:id="rId75"/>
  </p:notesMasterIdLst>
  <p:handoutMasterIdLst>
    <p:handoutMasterId r:id="rId76"/>
  </p:handoutMasterIdLst>
  <p:sldIdLst>
    <p:sldId id="256" r:id="rId7"/>
    <p:sldId id="302" r:id="rId8"/>
    <p:sldId id="363" r:id="rId9"/>
    <p:sldId id="514" r:id="rId10"/>
    <p:sldId id="571" r:id="rId11"/>
    <p:sldId id="509" r:id="rId12"/>
    <p:sldId id="572" r:id="rId13"/>
    <p:sldId id="575" r:id="rId14"/>
    <p:sldId id="434" r:id="rId15"/>
    <p:sldId id="510" r:id="rId16"/>
    <p:sldId id="511" r:id="rId17"/>
    <p:sldId id="512" r:id="rId18"/>
    <p:sldId id="513" r:id="rId19"/>
    <p:sldId id="515" r:id="rId20"/>
    <p:sldId id="516" r:id="rId21"/>
    <p:sldId id="493" r:id="rId22"/>
    <p:sldId id="453" r:id="rId23"/>
    <p:sldId id="518" r:id="rId24"/>
    <p:sldId id="519" r:id="rId25"/>
    <p:sldId id="520" r:id="rId26"/>
    <p:sldId id="521" r:id="rId27"/>
    <p:sldId id="576" r:id="rId28"/>
    <p:sldId id="577" r:id="rId29"/>
    <p:sldId id="522" r:id="rId30"/>
    <p:sldId id="524" r:id="rId31"/>
    <p:sldId id="578" r:id="rId32"/>
    <p:sldId id="525" r:id="rId33"/>
    <p:sldId id="526" r:id="rId34"/>
    <p:sldId id="579" r:id="rId35"/>
    <p:sldId id="527" r:id="rId36"/>
    <p:sldId id="580" r:id="rId37"/>
    <p:sldId id="528" r:id="rId38"/>
    <p:sldId id="581" r:id="rId39"/>
    <p:sldId id="533" r:id="rId40"/>
    <p:sldId id="441" r:id="rId41"/>
    <p:sldId id="555" r:id="rId42"/>
    <p:sldId id="556" r:id="rId43"/>
    <p:sldId id="557" r:id="rId44"/>
    <p:sldId id="583" r:id="rId45"/>
    <p:sldId id="558" r:id="rId46"/>
    <p:sldId id="559" r:id="rId47"/>
    <p:sldId id="560" r:id="rId48"/>
    <p:sldId id="561" r:id="rId49"/>
    <p:sldId id="562" r:id="rId50"/>
    <p:sldId id="563" r:id="rId51"/>
    <p:sldId id="564" r:id="rId52"/>
    <p:sldId id="582" r:id="rId53"/>
    <p:sldId id="565" r:id="rId54"/>
    <p:sldId id="566" r:id="rId55"/>
    <p:sldId id="567" r:id="rId56"/>
    <p:sldId id="568" r:id="rId57"/>
    <p:sldId id="569" r:id="rId58"/>
    <p:sldId id="570" r:id="rId59"/>
    <p:sldId id="507" r:id="rId60"/>
    <p:sldId id="543" r:id="rId61"/>
    <p:sldId id="544" r:id="rId62"/>
    <p:sldId id="546" r:id="rId63"/>
    <p:sldId id="545" r:id="rId64"/>
    <p:sldId id="573" r:id="rId65"/>
    <p:sldId id="461" r:id="rId66"/>
    <p:sldId id="547" r:id="rId67"/>
    <p:sldId id="548" r:id="rId68"/>
    <p:sldId id="549" r:id="rId69"/>
    <p:sldId id="550" r:id="rId70"/>
    <p:sldId id="574" r:id="rId71"/>
    <p:sldId id="551" r:id="rId72"/>
    <p:sldId id="523" r:id="rId73"/>
    <p:sldId id="466" r:id="rId7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800000"/>
    <a:srgbClr val="0099FF"/>
    <a:srgbClr val="0066FF"/>
    <a:srgbClr val="99CCFF"/>
    <a:srgbClr val="FF6600"/>
    <a:srgbClr val="3399FF"/>
    <a:srgbClr val="A5002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030" autoAdjust="0"/>
    <p:restoredTop sz="91219" autoAdjust="0"/>
  </p:normalViewPr>
  <p:slideViewPr>
    <p:cSldViewPr>
      <p:cViewPr varScale="1">
        <p:scale>
          <a:sx n="62" d="100"/>
          <a:sy n="62" d="100"/>
        </p:scale>
        <p:origin x="-420" y="-90"/>
      </p:cViewPr>
      <p:guideLst>
        <p:guide orient="horz" pos="144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slide" Target="slides/slide44.xml"/><Relationship Id="rId55" Type="http://schemas.openxmlformats.org/officeDocument/2006/relationships/slide" Target="slides/slide49.xml"/><Relationship Id="rId63" Type="http://schemas.openxmlformats.org/officeDocument/2006/relationships/slide" Target="slides/slide57.xml"/><Relationship Id="rId68" Type="http://schemas.openxmlformats.org/officeDocument/2006/relationships/slide" Target="slides/slide62.xml"/><Relationship Id="rId76" Type="http://schemas.openxmlformats.org/officeDocument/2006/relationships/handoutMaster" Target="handoutMasters/handoutMaster1.xml"/><Relationship Id="rId7" Type="http://schemas.openxmlformats.org/officeDocument/2006/relationships/slide" Target="slides/slide1.xml"/><Relationship Id="rId71" Type="http://schemas.openxmlformats.org/officeDocument/2006/relationships/slide" Target="slides/slide6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slide" Target="slides/slide47.xml"/><Relationship Id="rId58" Type="http://schemas.openxmlformats.org/officeDocument/2006/relationships/slide" Target="slides/slide52.xml"/><Relationship Id="rId66" Type="http://schemas.openxmlformats.org/officeDocument/2006/relationships/slide" Target="slides/slide60.xml"/><Relationship Id="rId74" Type="http://schemas.openxmlformats.org/officeDocument/2006/relationships/slide" Target="slides/slide68.xml"/><Relationship Id="rId79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5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slide" Target="slides/slide46.xml"/><Relationship Id="rId60" Type="http://schemas.openxmlformats.org/officeDocument/2006/relationships/slide" Target="slides/slide54.xml"/><Relationship Id="rId65" Type="http://schemas.openxmlformats.org/officeDocument/2006/relationships/slide" Target="slides/slide59.xml"/><Relationship Id="rId73" Type="http://schemas.openxmlformats.org/officeDocument/2006/relationships/slide" Target="slides/slide67.xml"/><Relationship Id="rId78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56" Type="http://schemas.openxmlformats.org/officeDocument/2006/relationships/slide" Target="slides/slide50.xml"/><Relationship Id="rId64" Type="http://schemas.openxmlformats.org/officeDocument/2006/relationships/slide" Target="slides/slide58.xml"/><Relationship Id="rId69" Type="http://schemas.openxmlformats.org/officeDocument/2006/relationships/slide" Target="slides/slide63.xml"/><Relationship Id="rId77" Type="http://schemas.openxmlformats.org/officeDocument/2006/relationships/presProps" Target="presProps.xml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72" Type="http://schemas.openxmlformats.org/officeDocument/2006/relationships/slide" Target="slides/slide66.xml"/><Relationship Id="rId80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59" Type="http://schemas.openxmlformats.org/officeDocument/2006/relationships/slide" Target="slides/slide53.xml"/><Relationship Id="rId67" Type="http://schemas.openxmlformats.org/officeDocument/2006/relationships/slide" Target="slides/slide61.xml"/><Relationship Id="rId20" Type="http://schemas.openxmlformats.org/officeDocument/2006/relationships/slide" Target="slides/slide14.xml"/><Relationship Id="rId41" Type="http://schemas.openxmlformats.org/officeDocument/2006/relationships/slide" Target="slides/slide35.xml"/><Relationship Id="rId54" Type="http://schemas.openxmlformats.org/officeDocument/2006/relationships/slide" Target="slides/slide48.xml"/><Relationship Id="rId62" Type="http://schemas.openxmlformats.org/officeDocument/2006/relationships/slide" Target="slides/slide56.xml"/><Relationship Id="rId70" Type="http://schemas.openxmlformats.org/officeDocument/2006/relationships/slide" Target="slides/slide64.xml"/><Relationship Id="rId75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57" Type="http://schemas.openxmlformats.org/officeDocument/2006/relationships/slide" Target="slides/slide5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CHAPTER 19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2B29EDB-33E4-41F6-A367-85936497729A}" type="datetime1">
              <a:rPr lang="en-US"/>
              <a:pPr>
                <a:defRPr/>
              </a:pPr>
              <a:t>11/19/2012</a:t>
            </a:fld>
            <a:endParaRPr lang="en-US"/>
          </a:p>
        </p:txBody>
      </p:sp>
      <p:sp>
        <p:nvSpPr>
          <p:cNvPr id="911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11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65F0E05-DDFD-48E6-93EF-3EFC9B7A75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CHAPTER 19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C6A3C45-4ED8-4E66-9737-78F5A42B3B34}" type="datetime1">
              <a:rPr lang="en-US"/>
              <a:pPr>
                <a:defRPr/>
              </a:pPr>
              <a:t>11/19/2012</a:t>
            </a:fld>
            <a:endParaRPr lang="en-US"/>
          </a:p>
        </p:txBody>
      </p:sp>
      <p:sp>
        <p:nvSpPr>
          <p:cNvPr id="819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90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90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7E47EE6-D7A0-43B0-AD49-98F75ECA70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CHAPTER 19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FA048B4-6F9C-4C09-BE42-E8B58AB7D5F8}" type="datetime1">
              <a:rPr lang="en-US" smtClean="0"/>
              <a:pPr/>
              <a:t>11/19/2012</a:t>
            </a:fld>
            <a:endParaRPr lang="en-US" smtClean="0"/>
          </a:p>
        </p:txBody>
      </p:sp>
      <p:sp>
        <p:nvSpPr>
          <p:cNvPr id="8294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903965D-DDCC-4DBF-8E4C-86182DC5C12C}" type="slidenum">
              <a:rPr lang="en-US" smtClean="0"/>
              <a:pPr/>
              <a:t>36</a:t>
            </a:fld>
            <a:endParaRPr lang="en-US" smtClean="0"/>
          </a:p>
        </p:txBody>
      </p:sp>
      <p:sp>
        <p:nvSpPr>
          <p:cNvPr id="829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5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CHAPTER 19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C46313D-4A5A-4BEF-85D2-B5780303F270}" type="datetime1">
              <a:rPr lang="en-US" smtClean="0"/>
              <a:pPr/>
              <a:t>11/19/2012</a:t>
            </a:fld>
            <a:endParaRPr lang="en-US" smtClean="0"/>
          </a:p>
        </p:txBody>
      </p:sp>
      <p:sp>
        <p:nvSpPr>
          <p:cNvPr id="9216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4933133-B92C-496B-81A5-0611852F452D}" type="slidenum">
              <a:rPr lang="en-US" smtClean="0"/>
              <a:pPr/>
              <a:t>46</a:t>
            </a:fld>
            <a:endParaRPr lang="en-US" smtClean="0"/>
          </a:p>
        </p:txBody>
      </p:sp>
      <p:sp>
        <p:nvSpPr>
          <p:cNvPr id="921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CHAPTER 19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1C01436-7A94-42F6-A6DC-EA66CAF2809B}" type="datetime1">
              <a:rPr lang="en-US" smtClean="0"/>
              <a:pPr/>
              <a:t>11/19/2012</a:t>
            </a:fld>
            <a:endParaRPr lang="en-US" smtClean="0"/>
          </a:p>
        </p:txBody>
      </p:sp>
      <p:sp>
        <p:nvSpPr>
          <p:cNvPr id="9318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E13DE0C-2399-4FB0-8603-40E66B126E25}" type="slidenum">
              <a:rPr lang="en-US" smtClean="0"/>
              <a:pPr/>
              <a:t>47</a:t>
            </a:fld>
            <a:endParaRPr lang="en-US" smtClean="0"/>
          </a:p>
        </p:txBody>
      </p:sp>
      <p:sp>
        <p:nvSpPr>
          <p:cNvPr id="931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9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CHAPTER 19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513D661-F992-4845-8A2D-00983C4E2939}" type="datetime1">
              <a:rPr lang="en-US" smtClean="0"/>
              <a:pPr/>
              <a:t>11/19/2012</a:t>
            </a:fld>
            <a:endParaRPr lang="en-US" smtClean="0"/>
          </a:p>
        </p:txBody>
      </p:sp>
      <p:sp>
        <p:nvSpPr>
          <p:cNvPr id="9421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96F0285-9E6D-4660-AC80-CF6BA2FCA936}" type="slidenum">
              <a:rPr lang="en-US" smtClean="0"/>
              <a:pPr/>
              <a:t>48</a:t>
            </a:fld>
            <a:endParaRPr lang="en-US" smtClean="0"/>
          </a:p>
        </p:txBody>
      </p:sp>
      <p:sp>
        <p:nvSpPr>
          <p:cNvPr id="942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CHAPTER 19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1C53B90-E517-4980-8005-EF2EC556492B}" type="datetime1">
              <a:rPr lang="en-US" smtClean="0"/>
              <a:pPr/>
              <a:t>11/19/2012</a:t>
            </a:fld>
            <a:endParaRPr lang="en-US" smtClean="0"/>
          </a:p>
        </p:txBody>
      </p:sp>
      <p:sp>
        <p:nvSpPr>
          <p:cNvPr id="9523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27536C9-E3B9-4EBB-B5E6-CCC85A22986C}" type="slidenum">
              <a:rPr lang="en-US" smtClean="0"/>
              <a:pPr/>
              <a:t>49</a:t>
            </a:fld>
            <a:endParaRPr lang="en-US" smtClean="0"/>
          </a:p>
        </p:txBody>
      </p:sp>
      <p:sp>
        <p:nvSpPr>
          <p:cNvPr id="952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CHAPTER 19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4337F79-2347-4730-AB5E-9D449A80428E}" type="datetime1">
              <a:rPr lang="en-US" smtClean="0"/>
              <a:pPr/>
              <a:t>11/19/2012</a:t>
            </a:fld>
            <a:endParaRPr lang="en-US" smtClean="0"/>
          </a:p>
        </p:txBody>
      </p:sp>
      <p:sp>
        <p:nvSpPr>
          <p:cNvPr id="9626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1260A95-3AC0-4283-B227-6E67F12DD19B}" type="slidenum">
              <a:rPr lang="en-US" smtClean="0"/>
              <a:pPr/>
              <a:t>50</a:t>
            </a:fld>
            <a:endParaRPr lang="en-US" smtClean="0"/>
          </a:p>
        </p:txBody>
      </p:sp>
      <p:sp>
        <p:nvSpPr>
          <p:cNvPr id="962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6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CHAPTER 19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D0D5AE1-2CAE-4E85-B66F-500FD0AAC57D}" type="datetime1">
              <a:rPr lang="en-US" smtClean="0"/>
              <a:pPr/>
              <a:t>11/19/2012</a:t>
            </a:fld>
            <a:endParaRPr lang="en-US" smtClean="0"/>
          </a:p>
        </p:txBody>
      </p:sp>
      <p:sp>
        <p:nvSpPr>
          <p:cNvPr id="9728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C913772-C78A-45A8-8AB8-10084782FAA2}" type="slidenum">
              <a:rPr lang="en-US" smtClean="0"/>
              <a:pPr/>
              <a:t>51</a:t>
            </a:fld>
            <a:endParaRPr lang="en-US" smtClean="0"/>
          </a:p>
        </p:txBody>
      </p:sp>
      <p:sp>
        <p:nvSpPr>
          <p:cNvPr id="972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CHAPTER 19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704F5B2-9041-440A-A3E7-8242A641899D}" type="datetime1">
              <a:rPr lang="en-US" smtClean="0"/>
              <a:pPr/>
              <a:t>11/19/2012</a:t>
            </a:fld>
            <a:endParaRPr lang="en-US" smtClean="0"/>
          </a:p>
        </p:txBody>
      </p:sp>
      <p:sp>
        <p:nvSpPr>
          <p:cNvPr id="9830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35277C-35A3-46C0-9EEF-681956138AC8}" type="slidenum">
              <a:rPr lang="en-US" smtClean="0"/>
              <a:pPr/>
              <a:t>52</a:t>
            </a:fld>
            <a:endParaRPr lang="en-US" smtClean="0"/>
          </a:p>
        </p:txBody>
      </p:sp>
      <p:sp>
        <p:nvSpPr>
          <p:cNvPr id="983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1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CHAPTER 19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8823E92-70F8-4ABA-9A07-26B40091DD40}" type="datetime1">
              <a:rPr lang="en-US" smtClean="0"/>
              <a:pPr/>
              <a:t>11/19/2012</a:t>
            </a:fld>
            <a:endParaRPr lang="en-US" smtClean="0"/>
          </a:p>
        </p:txBody>
      </p:sp>
      <p:sp>
        <p:nvSpPr>
          <p:cNvPr id="9933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86E3A56-C40A-44A1-8423-0E4549BBC9AE}" type="slidenum">
              <a:rPr lang="en-US" smtClean="0"/>
              <a:pPr/>
              <a:t>53</a:t>
            </a:fld>
            <a:endParaRPr lang="en-US" smtClean="0"/>
          </a:p>
        </p:txBody>
      </p:sp>
      <p:sp>
        <p:nvSpPr>
          <p:cNvPr id="993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CHAPTER 19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99EA828-631C-451A-9478-4C117FE518A7}" type="datetime1">
              <a:rPr lang="en-US" smtClean="0"/>
              <a:pPr/>
              <a:t>11/19/2012</a:t>
            </a:fld>
            <a:endParaRPr lang="en-US" smtClean="0"/>
          </a:p>
        </p:txBody>
      </p:sp>
      <p:sp>
        <p:nvSpPr>
          <p:cNvPr id="8397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441054C-A1C6-4F82-A3A5-2E022064B8B8}" type="slidenum">
              <a:rPr lang="en-US" smtClean="0"/>
              <a:pPr/>
              <a:t>37</a:t>
            </a:fld>
            <a:endParaRPr lang="en-US" smtClean="0"/>
          </a:p>
        </p:txBody>
      </p:sp>
      <p:sp>
        <p:nvSpPr>
          <p:cNvPr id="839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CHAPTER 19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E3BA5F2-6DC2-47EA-94AD-8A05562E0D8E}" type="datetime1">
              <a:rPr lang="en-US" smtClean="0"/>
              <a:pPr/>
              <a:t>11/19/2012</a:t>
            </a:fld>
            <a:endParaRPr lang="en-US" smtClean="0"/>
          </a:p>
        </p:txBody>
      </p:sp>
      <p:sp>
        <p:nvSpPr>
          <p:cNvPr id="8499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27CA645-CB0E-4001-BE52-8D13DF661009}" type="slidenum">
              <a:rPr lang="en-US" smtClean="0"/>
              <a:pPr/>
              <a:t>38</a:t>
            </a:fld>
            <a:endParaRPr lang="en-US" smtClean="0"/>
          </a:p>
        </p:txBody>
      </p:sp>
      <p:sp>
        <p:nvSpPr>
          <p:cNvPr id="849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CHAPTER 19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1F53847-E949-48C9-9864-4509F4A1B013}" type="datetime1">
              <a:rPr lang="en-US" smtClean="0"/>
              <a:pPr/>
              <a:t>11/19/2012</a:t>
            </a:fld>
            <a:endParaRPr lang="en-US" smtClean="0"/>
          </a:p>
        </p:txBody>
      </p:sp>
      <p:sp>
        <p:nvSpPr>
          <p:cNvPr id="8602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275E9F4-250B-4BDC-A9ED-370A59C8ADD5}" type="slidenum">
              <a:rPr lang="en-US" smtClean="0"/>
              <a:pPr/>
              <a:t>40</a:t>
            </a:fld>
            <a:endParaRPr lang="en-US" smtClean="0"/>
          </a:p>
        </p:txBody>
      </p:sp>
      <p:sp>
        <p:nvSpPr>
          <p:cNvPr id="860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CHAPTER 19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DAC2130-C868-4C8A-97EB-0A16F18DD614}" type="datetime1">
              <a:rPr lang="en-US" smtClean="0"/>
              <a:pPr/>
              <a:t>11/19/2012</a:t>
            </a:fld>
            <a:endParaRPr lang="en-US" smtClean="0"/>
          </a:p>
        </p:txBody>
      </p:sp>
      <p:sp>
        <p:nvSpPr>
          <p:cNvPr id="8704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4498012-785D-4630-AD65-AD11403C4C6A}" type="slidenum">
              <a:rPr lang="en-US" smtClean="0"/>
              <a:pPr/>
              <a:t>41</a:t>
            </a:fld>
            <a:endParaRPr lang="en-US" smtClean="0"/>
          </a:p>
        </p:txBody>
      </p:sp>
      <p:sp>
        <p:nvSpPr>
          <p:cNvPr id="870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CHAPTER 19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A38C749-822F-4CD7-AC8F-3E9CB4C09C10}" type="datetime1">
              <a:rPr lang="en-US" smtClean="0"/>
              <a:pPr/>
              <a:t>11/19/2012</a:t>
            </a:fld>
            <a:endParaRPr lang="en-US" smtClean="0"/>
          </a:p>
        </p:txBody>
      </p:sp>
      <p:sp>
        <p:nvSpPr>
          <p:cNvPr id="8806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0DE6D91-4F4C-4ED4-A96A-B2344203B047}" type="slidenum">
              <a:rPr lang="en-US" smtClean="0"/>
              <a:pPr/>
              <a:t>42</a:t>
            </a:fld>
            <a:endParaRPr lang="en-US" smtClean="0"/>
          </a:p>
        </p:txBody>
      </p:sp>
      <p:sp>
        <p:nvSpPr>
          <p:cNvPr id="880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7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/>
              <a:t>100,000 people visit a super bowl city</a:t>
            </a:r>
            <a:br>
              <a:rPr lang="en-US" smtClean="0"/>
            </a:br>
            <a:r>
              <a:rPr lang="en-US" smtClean="0"/>
              <a:t>about 1/3 are travel companions who do not attend the game</a:t>
            </a:r>
          </a:p>
          <a:p>
            <a:pPr eaLnBrk="1" hangingPunct="1"/>
            <a:r>
              <a:rPr lang="en-US" smtClean="0"/>
              <a:t>Stay on average 3.5 days and spend more than $375/day</a:t>
            </a:r>
          </a:p>
          <a:p>
            <a:pPr eaLnBrk="1" hangingPunct="1"/>
            <a:r>
              <a:rPr lang="en-US" smtClean="0"/>
              <a:t>Host city costs: overtime for police, fire, other securities, increased cleanups, 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CHAPTER 19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F0508BA-D69C-4BA6-82EF-32D40CF0E0BC}" type="datetime1">
              <a:rPr lang="en-US" smtClean="0"/>
              <a:pPr/>
              <a:t>11/19/2012</a:t>
            </a:fld>
            <a:endParaRPr lang="en-US" smtClean="0"/>
          </a:p>
        </p:txBody>
      </p:sp>
      <p:sp>
        <p:nvSpPr>
          <p:cNvPr id="8909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1C083C3-9274-4EB5-AC87-61EF2A02DC72}" type="slidenum">
              <a:rPr lang="en-US" smtClean="0"/>
              <a:pPr/>
              <a:t>43</a:t>
            </a:fld>
            <a:endParaRPr lang="en-US" smtClean="0"/>
          </a:p>
        </p:txBody>
      </p:sp>
      <p:sp>
        <p:nvSpPr>
          <p:cNvPr id="890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CHAPTER 19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EF99AE4-79E0-493F-867E-A3CD03C57CDA}" type="datetime1">
              <a:rPr lang="en-US" smtClean="0"/>
              <a:pPr/>
              <a:t>11/19/2012</a:t>
            </a:fld>
            <a:endParaRPr lang="en-US" smtClean="0"/>
          </a:p>
        </p:txBody>
      </p:sp>
      <p:sp>
        <p:nvSpPr>
          <p:cNvPr id="9011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42C3DF7-89C7-45E5-A67B-BC54348112F2}" type="slidenum">
              <a:rPr lang="en-US" smtClean="0"/>
              <a:pPr/>
              <a:t>44</a:t>
            </a:fld>
            <a:endParaRPr lang="en-US" smtClean="0"/>
          </a:p>
        </p:txBody>
      </p:sp>
      <p:sp>
        <p:nvSpPr>
          <p:cNvPr id="901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CHAPTER 19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C1D9A9A-6A1C-4DEA-A8FC-125667250958}" type="datetime1">
              <a:rPr lang="en-US" smtClean="0"/>
              <a:pPr/>
              <a:t>11/19/2012</a:t>
            </a:fld>
            <a:endParaRPr lang="en-US" smtClean="0"/>
          </a:p>
        </p:txBody>
      </p:sp>
      <p:sp>
        <p:nvSpPr>
          <p:cNvPr id="9114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5B60A48-0058-44E9-9045-1DA6C32AF143}" type="slidenum">
              <a:rPr lang="en-US" smtClean="0"/>
              <a:pPr/>
              <a:t>45</a:t>
            </a:fld>
            <a:endParaRPr lang="en-US" smtClean="0"/>
          </a:p>
        </p:txBody>
      </p:sp>
      <p:sp>
        <p:nvSpPr>
          <p:cNvPr id="911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7F379-6C06-4873-B7F3-A2A9A35070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BF0604-2269-47B7-ACDE-1970768B32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DE6BCD-A944-4D22-AB2E-32980C91BE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874A1-1295-4ADF-AF2E-B5714598A5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1B406-62B9-45A8-9167-AAE14EE466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4DE19E-1F59-44CD-A832-C588D9CEA0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D19F8-5420-468D-BDE4-896E1EE220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BF6A44-1771-4A8D-AEF8-17D3D5BA77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A000B8-8A16-4E77-9CE4-0A980402DA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DB739D-6AA2-4D43-ACB9-A9496B9707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5FB455-73F9-401B-91AD-BC44B1D21F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792919-9749-4AE1-BA65-5391F3B584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85E862-8B32-4367-A23B-B1303301A1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A1CBC0-2CF0-49B9-A9D1-A1083E0087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6BC0DD-6E45-48FD-9C69-AF9A4811AA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FF1A93-36AD-46F7-9715-5A7B5052B8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F61C6D-3C56-451A-9440-A2BCD29EE7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A621B-A57E-4DA5-B83B-2AD8654B17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30512-41D6-436E-A5FE-15D50398F6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457993-8998-43D6-B5A1-63487A773A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79D7DD-69D9-4DE8-9A4D-4FA5815632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3D6D9C-4F66-40C6-8115-883C5846D6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13FF9-9EA9-46E5-B1AA-168BD2FEA2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CE18AE-34A5-4408-9050-86594C7099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85EA88-476E-46FE-8669-03039736B4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995336-D7E3-4C87-9316-2C8CB43DB0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A19334-925B-406B-A60E-CE9F0C87C8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ChangeArrowheads="1"/>
          </p:cNvSpPr>
          <p:nvPr userDrawn="1"/>
        </p:nvSpPr>
        <p:spPr bwMode="auto">
          <a:xfrm>
            <a:off x="7696200" y="0"/>
            <a:ext cx="1447800" cy="15240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path path="rect">
              <a:fillToRect l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" name="Rectangle 9"/>
          <p:cNvSpPr>
            <a:spLocks noChangeArrowheads="1"/>
          </p:cNvSpPr>
          <p:nvPr userDrawn="1"/>
        </p:nvSpPr>
        <p:spPr bwMode="auto">
          <a:xfrm>
            <a:off x="0" y="0"/>
            <a:ext cx="7221538" cy="4387850"/>
          </a:xfrm>
          <a:prstGeom prst="rect">
            <a:avLst/>
          </a:prstGeom>
          <a:gradFill rotWithShape="0">
            <a:gsLst>
              <a:gs pos="0">
                <a:srgbClr val="F2FFCF"/>
              </a:gs>
              <a:gs pos="100000">
                <a:schemeClr val="bg1"/>
              </a:gs>
            </a:gsLst>
            <a:path path="rect">
              <a:fillToRect r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0" y="6126163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Text Box 13"/>
          <p:cNvSpPr txBox="1">
            <a:spLocks noChangeArrowheads="1"/>
          </p:cNvSpPr>
          <p:nvPr userDrawn="1"/>
        </p:nvSpPr>
        <p:spPr bwMode="auto">
          <a:xfrm>
            <a:off x="6167438" y="6137275"/>
            <a:ext cx="29765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Business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6" name="Text Box 14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>
              <a:defRPr/>
            </a:pPr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400">
                <a:solidFill>
                  <a:schemeClr val="tx2"/>
                </a:solidFill>
                <a:latin typeface="Arial" charset="0"/>
              </a:rPr>
              <a:t>&gt;&gt; C H E C K P O I N T</a:t>
            </a:r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19Chapter 2</a:t>
            </a:r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D9FFB4E-88F7-48BC-B68E-192B37C620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19Chapter 2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5006F8E-7892-4772-8A14-39C90355CB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19Chapter 2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D4C5D30-A68E-41DE-9878-7907A1C45C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19Chapter 2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2FCAD2FF-B902-4971-A626-C8E809FA02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19Chapter 2</a:t>
            </a:r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E2393A8-F286-491A-AC4D-E641E8ADEB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19Chapter 2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05EFF5E-1473-4216-AFAB-09DC73FC39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C3870C-17CC-4644-85A8-524C6B1B77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19Chapter 2</a:t>
            </a:r>
          </a:p>
        </p:txBody>
      </p:sp>
      <p:sp>
        <p:nvSpPr>
          <p:cNvPr id="3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DD0C477-822F-4F60-B0BA-1EA7E7B193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19Chapter 2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2F9C3A2-40E8-4DEB-893F-B00EB9FF7B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19Chapter 2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0EAD280-C7E2-405C-8A6D-04D9F6D8D7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19Chapter 2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60F602A-0F76-46F0-BC41-606BD032A7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19Chapter 2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66FE244-AF1F-4084-9ED8-CF29790B3B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 userDrawn="1"/>
        </p:nvSpPr>
        <p:spPr bwMode="auto">
          <a:xfrm>
            <a:off x="0" y="0"/>
            <a:ext cx="1371600" cy="13716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" name="Rectangle 3" descr="Dark horizontal"/>
          <p:cNvSpPr>
            <a:spLocks noChangeArrowheads="1"/>
          </p:cNvSpPr>
          <p:nvPr userDrawn="1"/>
        </p:nvSpPr>
        <p:spPr bwMode="auto">
          <a:xfrm>
            <a:off x="306388" y="228600"/>
            <a:ext cx="3656012" cy="914400"/>
          </a:xfrm>
          <a:prstGeom prst="rect">
            <a:avLst/>
          </a:prstGeom>
          <a:pattFill prst="dkHorz">
            <a:fgClr>
              <a:srgbClr val="007AC1"/>
            </a:fgClr>
            <a:bgClr>
              <a:srgbClr val="0093DC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ChangeArrowheads="1"/>
          </p:cNvSpPr>
          <p:nvPr userDrawn="1"/>
        </p:nvSpPr>
        <p:spPr bwMode="auto">
          <a:xfrm>
            <a:off x="0" y="6122988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Text Box 7"/>
          <p:cNvSpPr txBox="1">
            <a:spLocks noChangeArrowheads="1"/>
          </p:cNvSpPr>
          <p:nvPr userDrawn="1"/>
        </p:nvSpPr>
        <p:spPr bwMode="auto">
          <a:xfrm>
            <a:off x="6099175" y="6137275"/>
            <a:ext cx="3044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Marketing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>
              <a:defRPr/>
            </a:pPr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7" name="Text Box 9"/>
          <p:cNvSpPr txBox="1">
            <a:spLocks noChangeArrowheads="1"/>
          </p:cNvSpPr>
          <p:nvPr userDrawn="1"/>
        </p:nvSpPr>
        <p:spPr bwMode="auto">
          <a:xfrm>
            <a:off x="381000" y="304800"/>
            <a:ext cx="34448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DECA PREP</a:t>
            </a:r>
          </a:p>
        </p:txBody>
      </p:sp>
      <p:pic>
        <p:nvPicPr>
          <p:cNvPr id="8" name="Picture 10" descr="DecaPrepMeda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228600"/>
            <a:ext cx="1762125" cy="174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600">
                <a:latin typeface="Arial" charset="0"/>
              </a:rPr>
              <a:t>Slide </a:t>
            </a:r>
            <a:fld id="{02B0CCE2-D476-4F0D-AB5C-D2AF05A656EC}" type="slidenum">
              <a:rPr lang="en-US" sz="1600">
                <a:latin typeface="Arial" charset="0"/>
              </a:rPr>
              <a:pPr>
                <a:defRPr/>
              </a:pPr>
              <a:t>‹#›</a:t>
            </a:fld>
            <a:endParaRPr lang="en-US" sz="1600">
              <a:latin typeface="Arial" charset="0"/>
            </a:endParaRP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685800" y="6172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sz="1600">
                <a:latin typeface="Arial" charset="0"/>
              </a:rPr>
              <a:t>Chapter 3</a:t>
            </a: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19</a:t>
            </a:r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976DB27-1ED7-4CF3-9EE5-1577876789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2FD1A6D-C011-4A5F-B7C0-937CBC571C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19Chapter 3</a:t>
            </a: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27BD9C3-5568-4927-A78A-5BD6A3882D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19Chapter 3</a:t>
            </a: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A3DFA93-F956-4F6D-93AA-547A97ED3A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19Chapter 3</a:t>
            </a: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CB29AAC-2E20-4833-9A3F-3A337478E1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19Chapter 3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BAD36C-B0CA-44A7-BC98-3FE56C83D2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7E814C0-8006-42C3-B7F2-5CC8843BC3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19Chapter 3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470E9E7-FA25-4980-BA7A-5879A64CA2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19Chapter 3</a:t>
            </a: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1DF8C8F7-F9CC-4C49-8012-53C79FED6D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19Chapter 3</a:t>
            </a: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E3126EF-8F83-4B91-989C-C83036700C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19Chapter 3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29DAF7EB-49FF-4DE9-BC51-C283E23436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19Chapter 3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108F5B8-BEA0-45DC-8563-79B0589FE5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19Chapter 3</a:t>
            </a: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39674-4190-42D0-B578-8B4DCB8F12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781409-6EB3-4011-8DE5-560847AB41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A8CF2E-387D-49AE-96C6-77978BAAB4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1EC752-F9E0-4983-8B7C-E1F41D9F37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B5E3CD-8791-4888-80DE-DA26E3BF87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BABB5-8F7B-495F-BEE4-4508164CA8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B68A19-A8D9-4BAA-A7D3-E66A20FA7F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0D8A43-FD41-4001-A184-386B877EAC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9C1A19-19F0-45F1-A4D0-8A6C72F90D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BC142F-F9CD-4AF0-9022-A311891798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1E082C-88E7-44F3-840D-51E970D74F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B3FD5F-BFBA-4971-84B3-7E54207FE8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FCE5EC-C126-4604-A8C2-DC1D2C791A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83644B-6195-44EE-BE87-7181DC1909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D3CA89-C375-4C1D-900C-6801761679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56A64D-1EF9-4911-A07F-F3E7144A11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91A6CA-BE5A-4214-8901-BBA4C2D428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slideLayout" Target="../slideLayouts/slideLayout68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slideLayout" Target="../slideLayouts/slideLayout67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theme" Target="../theme/theme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0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0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150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BF22CAC-9D7B-49C3-8846-0520AA799D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7" r:id="rId1"/>
    <p:sldLayoutId id="2147484078" r:id="rId2"/>
    <p:sldLayoutId id="2147484079" r:id="rId3"/>
    <p:sldLayoutId id="2147484080" r:id="rId4"/>
    <p:sldLayoutId id="2147484081" r:id="rId5"/>
    <p:sldLayoutId id="2147484082" r:id="rId6"/>
    <p:sldLayoutId id="2147484083" r:id="rId7"/>
    <p:sldLayoutId id="2147484084" r:id="rId8"/>
    <p:sldLayoutId id="2147484085" r:id="rId9"/>
    <p:sldLayoutId id="2147484086" r:id="rId10"/>
    <p:sldLayoutId id="2147484087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9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9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149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2BE22D5-9809-4847-8A05-E36C77A64B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8" r:id="rId1"/>
    <p:sldLayoutId id="2147484089" r:id="rId2"/>
    <p:sldLayoutId id="2147484090" r:id="rId3"/>
    <p:sldLayoutId id="2147484091" r:id="rId4"/>
    <p:sldLayoutId id="2147484092" r:id="rId5"/>
    <p:sldLayoutId id="2147484093" r:id="rId6"/>
    <p:sldLayoutId id="2147484094" r:id="rId7"/>
    <p:sldLayoutId id="2147484095" r:id="rId8"/>
    <p:sldLayoutId id="2147484096" r:id="rId9"/>
    <p:sldLayoutId id="2147484097" r:id="rId10"/>
    <p:sldLayoutId id="2147484098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84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8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1484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317460E-B3AF-4DD4-84B7-FAB04089FE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9" r:id="rId1"/>
    <p:sldLayoutId id="2147484100" r:id="rId2"/>
    <p:sldLayoutId id="2147484101" r:id="rId3"/>
    <p:sldLayoutId id="2147484102" r:id="rId4"/>
    <p:sldLayoutId id="2147484103" r:id="rId5"/>
    <p:sldLayoutId id="2147484104" r:id="rId6"/>
    <p:sldLayoutId id="2147484105" r:id="rId7"/>
    <p:sldLayoutId id="2147484106" r:id="rId8"/>
    <p:sldLayoutId id="2147484107" r:id="rId9"/>
    <p:sldLayoutId id="2147484108" r:id="rId10"/>
    <p:sldLayoutId id="214748410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ChangeArrowheads="1"/>
          </p:cNvSpPr>
          <p:nvPr userDrawn="1"/>
        </p:nvSpPr>
        <p:spPr bwMode="auto">
          <a:xfrm>
            <a:off x="7696200" y="0"/>
            <a:ext cx="1447800" cy="15240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path path="rect">
              <a:fillToRect l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099" name="Rectangle 8"/>
          <p:cNvSpPr>
            <a:spLocks noChangeArrowheads="1"/>
          </p:cNvSpPr>
          <p:nvPr userDrawn="1"/>
        </p:nvSpPr>
        <p:spPr bwMode="auto">
          <a:xfrm>
            <a:off x="0" y="0"/>
            <a:ext cx="7221538" cy="4387850"/>
          </a:xfrm>
          <a:prstGeom prst="rect">
            <a:avLst/>
          </a:prstGeom>
          <a:gradFill rotWithShape="0">
            <a:gsLst>
              <a:gs pos="0">
                <a:srgbClr val="F2FFCF"/>
              </a:gs>
              <a:gs pos="100000">
                <a:schemeClr val="bg1"/>
              </a:gs>
            </a:gsLst>
            <a:path path="rect">
              <a:fillToRect r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5961" name="Rectangle 9"/>
          <p:cNvSpPr>
            <a:spLocks noChangeArrowheads="1"/>
          </p:cNvSpPr>
          <p:nvPr userDrawn="1"/>
        </p:nvSpPr>
        <p:spPr bwMode="auto">
          <a:xfrm>
            <a:off x="0" y="6126163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596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172200"/>
            <a:ext cx="2209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19Chapter 2</a:t>
            </a:r>
          </a:p>
        </p:txBody>
      </p:sp>
      <p:sp>
        <p:nvSpPr>
          <p:cNvPr id="12596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A3A640F8-F0E1-4BFE-B561-9A706B587B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103" name="Text Box 12"/>
          <p:cNvSpPr txBox="1">
            <a:spLocks noChangeArrowheads="1"/>
          </p:cNvSpPr>
          <p:nvPr userDrawn="1"/>
        </p:nvSpPr>
        <p:spPr bwMode="auto">
          <a:xfrm>
            <a:off x="6167438" y="6137275"/>
            <a:ext cx="29765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Business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4104" name="Text Box 13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>
              <a:defRPr/>
            </a:pPr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4105" name="Rectangle 14"/>
          <p:cNvSpPr>
            <a:spLocks noChangeArrowheads="1"/>
          </p:cNvSpPr>
          <p:nvPr userDrawn="1"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400">
                <a:solidFill>
                  <a:schemeClr val="tx2"/>
                </a:solidFill>
                <a:latin typeface="Arial" charset="0"/>
              </a:rPr>
              <a:t>&gt;&gt; C H E C K P O I N 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3" r:id="rId1"/>
    <p:sldLayoutId id="2147484110" r:id="rId2"/>
    <p:sldLayoutId id="2147484111" r:id="rId3"/>
    <p:sldLayoutId id="2147484112" r:id="rId4"/>
    <p:sldLayoutId id="2147484113" r:id="rId5"/>
    <p:sldLayoutId id="2147484114" r:id="rId6"/>
    <p:sldLayoutId id="2147484115" r:id="rId7"/>
    <p:sldLayoutId id="2147484116" r:id="rId8"/>
    <p:sldLayoutId id="2147484117" r:id="rId9"/>
    <p:sldLayoutId id="2147484118" r:id="rId10"/>
    <p:sldLayoutId id="214748411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ChangeArrowheads="1"/>
          </p:cNvSpPr>
          <p:nvPr userDrawn="1"/>
        </p:nvSpPr>
        <p:spPr bwMode="auto">
          <a:xfrm>
            <a:off x="0" y="0"/>
            <a:ext cx="1371600" cy="13716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123" name="Rectangle 8" descr="Dark horizontal"/>
          <p:cNvSpPr>
            <a:spLocks noChangeArrowheads="1"/>
          </p:cNvSpPr>
          <p:nvPr userDrawn="1"/>
        </p:nvSpPr>
        <p:spPr bwMode="auto">
          <a:xfrm>
            <a:off x="306388" y="228600"/>
            <a:ext cx="3656012" cy="914400"/>
          </a:xfrm>
          <a:prstGeom prst="rect">
            <a:avLst/>
          </a:prstGeom>
          <a:pattFill prst="dkHorz">
            <a:fgClr>
              <a:srgbClr val="007AC1"/>
            </a:fgClr>
            <a:bgClr>
              <a:srgbClr val="0093DC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2889" name="Rectangle 9"/>
          <p:cNvSpPr>
            <a:spLocks noChangeArrowheads="1"/>
          </p:cNvSpPr>
          <p:nvPr userDrawn="1"/>
        </p:nvSpPr>
        <p:spPr bwMode="auto">
          <a:xfrm>
            <a:off x="0" y="6122988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289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26F235D8-2789-440F-BE15-E9D787066D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126" name="Text Box 12"/>
          <p:cNvSpPr txBox="1">
            <a:spLocks noChangeArrowheads="1"/>
          </p:cNvSpPr>
          <p:nvPr userDrawn="1"/>
        </p:nvSpPr>
        <p:spPr bwMode="auto">
          <a:xfrm>
            <a:off x="6099175" y="6137275"/>
            <a:ext cx="3044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Marketing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5127" name="Text Box 13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>
              <a:defRPr/>
            </a:pPr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122894" name="Text Box 14"/>
          <p:cNvSpPr txBox="1">
            <a:spLocks noChangeArrowheads="1"/>
          </p:cNvSpPr>
          <p:nvPr userDrawn="1"/>
        </p:nvSpPr>
        <p:spPr bwMode="auto">
          <a:xfrm>
            <a:off x="381000" y="304800"/>
            <a:ext cx="34448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DECA PREP</a:t>
            </a:r>
          </a:p>
        </p:txBody>
      </p:sp>
      <p:pic>
        <p:nvPicPr>
          <p:cNvPr id="8201" name="Picture 15" descr="DecaPrepMedal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934200" y="228600"/>
            <a:ext cx="1762125" cy="174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896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172200"/>
            <a:ext cx="2209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19Chapter 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4" r:id="rId1"/>
    <p:sldLayoutId id="2147484120" r:id="rId2"/>
    <p:sldLayoutId id="2147484121" r:id="rId3"/>
    <p:sldLayoutId id="2147484122" r:id="rId4"/>
    <p:sldLayoutId id="2147484123" r:id="rId5"/>
    <p:sldLayoutId id="2147484124" r:id="rId6"/>
    <p:sldLayoutId id="2147484125" r:id="rId7"/>
    <p:sldLayoutId id="2147484126" r:id="rId8"/>
    <p:sldLayoutId id="2147484127" r:id="rId9"/>
    <p:sldLayoutId id="2147484128" r:id="rId10"/>
    <p:sldLayoutId id="214748412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24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24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24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524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D1860428-5B5A-4BD7-87D6-67EA0F3AC4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130" r:id="rId1"/>
    <p:sldLayoutId id="2147484131" r:id="rId2"/>
    <p:sldLayoutId id="2147484132" r:id="rId3"/>
    <p:sldLayoutId id="2147484133" r:id="rId4"/>
    <p:sldLayoutId id="2147484134" r:id="rId5"/>
    <p:sldLayoutId id="2147484135" r:id="rId6"/>
    <p:sldLayoutId id="2147484136" r:id="rId7"/>
    <p:sldLayoutId id="2147484137" r:id="rId8"/>
    <p:sldLayoutId id="2147484138" r:id="rId9"/>
    <p:sldLayoutId id="2147484139" r:id="rId10"/>
    <p:sldLayoutId id="2147484140" r:id="rId11"/>
    <p:sldLayoutId id="2147484141" r:id="rId12"/>
    <p:sldLayoutId id="2147484142" r:id="rId13"/>
  </p:sldLayoutIdLst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4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4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4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4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4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4291" grpId="0" build="p" bldLvl="5" autoUpdateAnimBg="0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5242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5242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5242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5242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5242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5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7.xml"/><Relationship Id="rId4" Type="http://schemas.openxmlformats.org/officeDocument/2006/relationships/image" Target="../media/image1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8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5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://mlb.mlb.com/images/2011/10/26/Etkl2sqm.jpg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8.xml"/><Relationship Id="rId4" Type="http://schemas.openxmlformats.org/officeDocument/2006/relationships/image" Target="../media/image16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urvacationstogo.com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8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hyperlink" Target="http://www.worldgolfhalloffame.org/" TargetMode="Externa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8.xm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hyperlink" Target="http://www.ourordinarylife.com/wp-content/uploads/2011/07/Disney-World4.jpeg" TargetMode="External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7.xml"/><Relationship Id="rId6" Type="http://schemas.openxmlformats.org/officeDocument/2006/relationships/image" Target="../media/image22.jpeg"/><Relationship Id="rId5" Type="http://schemas.openxmlformats.org/officeDocument/2006/relationships/hyperlink" Target="http://i147.photobucket.com/albums/r295/redrumcivic/Mickeyears.jpg" TargetMode="External"/><Relationship Id="rId4" Type="http://schemas.openxmlformats.org/officeDocument/2006/relationships/image" Target="../media/image21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hyperlink" Target="http://i147.photobucket.com/albums/r295/redrumcivic/Mickeyears.jpg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22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68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i147.photobucket.com/albums/r295/redrumcivic/Mickeyears.jpg" TargetMode="External"/><Relationship Id="rId1" Type="http://schemas.openxmlformats.org/officeDocument/2006/relationships/slideLayout" Target="../slideLayouts/slideLayout5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i147.photobucket.com/albums/r295/redrumcivic/Mickeyears.jpg" TargetMode="External"/><Relationship Id="rId1" Type="http://schemas.openxmlformats.org/officeDocument/2006/relationships/slideLayout" Target="../slideLayouts/slideLayout5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5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hyperlink" Target="http://pro-adsports.com/Portals/1/Images/MLB.jpg" TargetMode="External"/><Relationship Id="rId2" Type="http://schemas.openxmlformats.org/officeDocument/2006/relationships/hyperlink" Target="http://japaneseballplayers.com/en/" TargetMode="External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28.jpe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hyperlink" Target="http://www.baseballeurope.com/typo3temp/pics/0abe884584.jpg" TargetMode="External"/><Relationship Id="rId1" Type="http://schemas.openxmlformats.org/officeDocument/2006/relationships/slideLayout" Target="../slideLayouts/slideLayout5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adgetell.com/images/2007/11/sk_telecom_logo_200.jpg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7.xml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hyperlink" Target="http://www.youtuberobot.com/products/news/warner-offers-digital-rentals-in-china-to-undercut-piracy.html" TargetMode="External"/><Relationship Id="rId1" Type="http://schemas.openxmlformats.org/officeDocument/2006/relationships/slideLayout" Target="../slideLayouts/slideLayout5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1905000"/>
            <a:ext cx="7772400" cy="1470025"/>
          </a:xfrm>
        </p:spPr>
        <p:txBody>
          <a:bodyPr/>
          <a:lstStyle/>
          <a:p>
            <a:pPr eaLnBrk="1" hangingPunct="1"/>
            <a:r>
              <a:rPr lang="en-US" sz="4000" smtClean="0"/>
              <a:t>The Wide World of Sports and Entertainment    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762000" y="4191000"/>
            <a:ext cx="7696200" cy="1981200"/>
          </a:xfrm>
        </p:spPr>
        <p:txBody>
          <a:bodyPr/>
          <a:lstStyle/>
          <a:p>
            <a:pPr marL="1033463" indent="-1033463" eaLnBrk="1" hangingPunct="1">
              <a:defRPr/>
            </a:pPr>
            <a:r>
              <a:rPr lang="en-US" sz="26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3.1 Industry Segments  </a:t>
            </a:r>
          </a:p>
          <a:p>
            <a:pPr marL="1033463" indent="-1033463" eaLnBrk="1" hangingPunct="1">
              <a:defRPr/>
            </a:pPr>
            <a:r>
              <a:rPr lang="en-US" sz="26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3.2 Special Marketing Tools </a:t>
            </a:r>
          </a:p>
          <a:p>
            <a:pPr marL="1033463" indent="-1033463" eaLnBrk="1" hangingPunct="1">
              <a:defRPr/>
            </a:pPr>
            <a:r>
              <a:rPr lang="en-US" sz="26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3.3 Destinations: Travel and Tourism</a:t>
            </a:r>
          </a:p>
          <a:p>
            <a:pPr marL="1033463" indent="-1033463" eaLnBrk="1" hangingPunct="1">
              <a:defRPr/>
            </a:pPr>
            <a:r>
              <a:rPr lang="en-US" sz="26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3.4 Worldwide Sports &amp; Entertainment Events</a:t>
            </a:r>
            <a:endParaRPr lang="en-US" sz="2600" smtClean="0"/>
          </a:p>
        </p:txBody>
      </p:sp>
      <p:sp>
        <p:nvSpPr>
          <p:cNvPr id="12292" name="Text Box 8"/>
          <p:cNvSpPr txBox="1">
            <a:spLocks noChangeArrowheads="1"/>
          </p:cNvSpPr>
          <p:nvPr/>
        </p:nvSpPr>
        <p:spPr bwMode="auto">
          <a:xfrm>
            <a:off x="533400" y="304800"/>
            <a:ext cx="29114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400" b="1">
                <a:solidFill>
                  <a:schemeClr val="hlink"/>
                </a:solidFill>
                <a:latin typeface="Arial" charset="0"/>
              </a:rPr>
              <a:t>Chapter 3</a:t>
            </a:r>
          </a:p>
        </p:txBody>
      </p:sp>
      <p:pic>
        <p:nvPicPr>
          <p:cNvPr id="12293" name="Picture 9" descr="touris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2800" y="228600"/>
            <a:ext cx="1752600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6705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MARKETING DECISIONS </a:t>
            </a:r>
            <a:br>
              <a:rPr lang="en-US" sz="4000" smtClean="0"/>
            </a:br>
            <a:r>
              <a:rPr lang="en-US" sz="4000" smtClean="0"/>
              <a:t>FOR AN INDUSTRY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752600"/>
            <a:ext cx="8382000" cy="4648200"/>
          </a:xfrm>
        </p:spPr>
        <p:txBody>
          <a:bodyPr/>
          <a:lstStyle/>
          <a:p>
            <a:pPr eaLnBrk="1" hangingPunct="1"/>
            <a:r>
              <a:rPr lang="en-US" smtClean="0"/>
              <a:t>Marketing decisions are based upon </a:t>
            </a:r>
            <a:r>
              <a:rPr lang="en-US" u="sng" smtClean="0"/>
              <a:t>industry standards, norms, and trends.</a:t>
            </a:r>
          </a:p>
          <a:p>
            <a:pPr lvl="4" eaLnBrk="1" hangingPunct="1"/>
            <a:endParaRPr lang="en-US" smtClean="0"/>
          </a:p>
          <a:p>
            <a:pPr eaLnBrk="1" hangingPunct="1"/>
            <a:r>
              <a:rPr lang="en-US" smtClean="0"/>
              <a:t>Planning Basketball Camp</a:t>
            </a:r>
          </a:p>
          <a:p>
            <a:pPr lvl="1" eaLnBrk="1" hangingPunct="1"/>
            <a:r>
              <a:rPr lang="en-US" b="1" u="sng" smtClean="0"/>
              <a:t>Standards</a:t>
            </a:r>
          </a:p>
          <a:p>
            <a:pPr lvl="2" eaLnBrk="1" hangingPunct="1"/>
            <a:r>
              <a:rPr lang="en-US" smtClean="0"/>
              <a:t>Lessons/materials taught, Liability Insurance</a:t>
            </a:r>
          </a:p>
          <a:p>
            <a:pPr lvl="1" eaLnBrk="1" hangingPunct="1"/>
            <a:r>
              <a:rPr lang="en-US" b="1" u="sng" smtClean="0"/>
              <a:t>Norms</a:t>
            </a:r>
          </a:p>
          <a:p>
            <a:pPr lvl="2" eaLnBrk="1" hangingPunct="1"/>
            <a:r>
              <a:rPr lang="en-US" smtClean="0"/>
              <a:t>Days/Length, Price, Max Enrollment, Avg. Revenue</a:t>
            </a:r>
          </a:p>
          <a:p>
            <a:pPr lvl="1" eaLnBrk="1" hangingPunct="1"/>
            <a:r>
              <a:rPr lang="en-US" b="1" u="sng" smtClean="0"/>
              <a:t>Trends</a:t>
            </a:r>
          </a:p>
          <a:p>
            <a:pPr lvl="2" eaLnBrk="1" hangingPunct="1"/>
            <a:r>
              <a:rPr lang="en-US" smtClean="0"/>
              <a:t>Camp popularity, time of year, advertising methods</a:t>
            </a:r>
          </a:p>
        </p:txBody>
      </p:sp>
      <p:pic>
        <p:nvPicPr>
          <p:cNvPr id="2150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152400"/>
            <a:ext cx="15811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U.S. Sports Camps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524000"/>
            <a:ext cx="8534400" cy="4419600"/>
          </a:xfrm>
        </p:spPr>
        <p:txBody>
          <a:bodyPr/>
          <a:lstStyle/>
          <a:p>
            <a:pPr eaLnBrk="1" hangingPunct="1"/>
            <a:r>
              <a:rPr lang="en-US" smtClean="0"/>
              <a:t>Manages the marketing and administration of sports camps throughout the country.</a:t>
            </a:r>
          </a:p>
          <a:p>
            <a:pPr lvl="1" eaLnBrk="1" hangingPunct="1"/>
            <a:r>
              <a:rPr lang="en-US" sz="2400" smtClean="0"/>
              <a:t>specializes in over-night camps</a:t>
            </a:r>
          </a:p>
          <a:p>
            <a:pPr lvl="1" eaLnBrk="1" hangingPunct="1"/>
            <a:r>
              <a:rPr lang="en-US" sz="2400" smtClean="0"/>
              <a:t>coaches hire their own staff</a:t>
            </a:r>
          </a:p>
          <a:p>
            <a:pPr lvl="1" eaLnBrk="1" hangingPunct="1"/>
            <a:r>
              <a:rPr lang="en-US" sz="2400" smtClean="0"/>
              <a:t>Nike sponsors many camps (close ties)</a:t>
            </a:r>
          </a:p>
          <a:p>
            <a:pPr lvl="2" eaLnBrk="1" hangingPunct="1"/>
            <a:r>
              <a:rPr lang="en-US" smtClean="0"/>
              <a:t> </a:t>
            </a:r>
            <a:r>
              <a:rPr lang="en-US" sz="2000" smtClean="0"/>
              <a:t>provides apparel to staff and campers</a:t>
            </a:r>
            <a:r>
              <a:rPr lang="en-US" smtClean="0"/>
              <a:t/>
            </a:r>
            <a:br>
              <a:rPr lang="en-US" smtClean="0"/>
            </a:br>
            <a:endParaRPr lang="en-US" smtClean="0"/>
          </a:p>
          <a:p>
            <a:pPr lvl="1" eaLnBrk="1" hangingPunct="1"/>
            <a:r>
              <a:rPr lang="en-US" sz="2400" smtClean="0"/>
              <a:t>Invested $80K in creation informational website</a:t>
            </a:r>
          </a:p>
          <a:p>
            <a:pPr lvl="1" eaLnBrk="1" hangingPunct="1"/>
            <a:r>
              <a:rPr lang="en-US" sz="2400" smtClean="0"/>
              <a:t>Site generated $1.4 million in online sales in one year</a:t>
            </a:r>
          </a:p>
          <a:p>
            <a:pPr lvl="1" eaLnBrk="1" hangingPunct="1"/>
            <a:r>
              <a:rPr lang="en-US" sz="2400" smtClean="0"/>
              <a:t>Offers additional info to help campers attend camper </a:t>
            </a:r>
            <a:r>
              <a:rPr lang="en-US" sz="2000" smtClean="0"/>
              <a:t>(convenient links to services they don’t offer – airfare)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College Sports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5181600"/>
          </a:xfrm>
        </p:spPr>
        <p:txBody>
          <a:bodyPr/>
          <a:lstStyle/>
          <a:p>
            <a:pPr eaLnBrk="1" hangingPunct="1"/>
            <a:r>
              <a:rPr lang="en-US" smtClean="0"/>
              <a:t>ISP Sports</a:t>
            </a:r>
          </a:p>
          <a:p>
            <a:pPr lvl="1" eaLnBrk="1" hangingPunct="1"/>
            <a:r>
              <a:rPr lang="en-US" smtClean="0"/>
              <a:t>a leader in collegiate sports marketing</a:t>
            </a:r>
          </a:p>
          <a:p>
            <a:pPr lvl="2" eaLnBrk="1" hangingPunct="1"/>
            <a:r>
              <a:rPr lang="en-US" smtClean="0"/>
              <a:t>Recognized quality performance, professional workmanship and outstanding service</a:t>
            </a:r>
          </a:p>
          <a:p>
            <a:pPr lvl="4" eaLnBrk="1" hangingPunct="1"/>
            <a:endParaRPr lang="en-US" sz="1800" smtClean="0"/>
          </a:p>
          <a:p>
            <a:pPr lvl="1" eaLnBrk="1" hangingPunct="1"/>
            <a:r>
              <a:rPr lang="en-US" smtClean="0"/>
              <a:t>Network has over 500 radio &amp; 100 TV outlets</a:t>
            </a:r>
          </a:p>
          <a:p>
            <a:pPr lvl="1" eaLnBrk="1" hangingPunct="1"/>
            <a:r>
              <a:rPr lang="en-US" smtClean="0"/>
              <a:t>the country’s largest and fastest growing multimedia company</a:t>
            </a:r>
          </a:p>
          <a:p>
            <a:pPr lvl="4" eaLnBrk="1" hangingPunct="1"/>
            <a:endParaRPr lang="en-US" sz="1800" smtClean="0"/>
          </a:p>
          <a:p>
            <a:pPr lvl="1" eaLnBrk="1" hangingPunct="1"/>
            <a:r>
              <a:rPr lang="en-US" smtClean="0"/>
              <a:t>Sponsoring Opportunities for:</a:t>
            </a:r>
          </a:p>
          <a:p>
            <a:pPr lvl="2" eaLnBrk="1" hangingPunct="1"/>
            <a:r>
              <a:rPr lang="en-US" smtClean="0"/>
              <a:t>University  publications, radio/TV programming, websites, game promo and stadium/arena signage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8382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The Television Industry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305800" cy="4343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Constantly seeks programming that will yield higher viewer ratings</a:t>
            </a:r>
          </a:p>
          <a:p>
            <a:pPr lvl="1"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Reality shows - less expensive to produce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Ordinary people vs. TV/movie stars</a:t>
            </a:r>
          </a:p>
          <a:p>
            <a:pPr lvl="1"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Networks continually seeking new ways to reach viewers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Internet, 	Video iPods, 	    On-Demand cable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7B8F44-34D5-411B-A6E7-0D9867CB27EB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The Concert Industry</a:t>
            </a:r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Concert industry is undergoing a change.</a:t>
            </a:r>
          </a:p>
          <a:p>
            <a:pPr lvl="4" eaLnBrk="1" hangingPunct="1"/>
            <a:endParaRPr lang="en-US" smtClean="0"/>
          </a:p>
          <a:p>
            <a:pPr lvl="1" eaLnBrk="1" hangingPunct="1"/>
            <a:r>
              <a:rPr lang="en-US" smtClean="0"/>
              <a:t>mass appeal artists are diminishing</a:t>
            </a:r>
            <a:br>
              <a:rPr lang="en-US" smtClean="0"/>
            </a:br>
            <a:r>
              <a:rPr lang="en-US" smtClean="0"/>
              <a:t>(Beatles, Rolling Stones, Springsteen, etc. – Baby Boomers were big concert goers)</a:t>
            </a:r>
          </a:p>
          <a:p>
            <a:pPr lvl="4" eaLnBrk="1" hangingPunct="1"/>
            <a:endParaRPr lang="en-US" smtClean="0"/>
          </a:p>
          <a:p>
            <a:pPr lvl="1" eaLnBrk="1" hangingPunct="1"/>
            <a:r>
              <a:rPr lang="en-US" smtClean="0"/>
              <a:t>live concerts </a:t>
            </a:r>
            <a:r>
              <a:rPr lang="en-US" b="1" i="1" u="sng" smtClean="0"/>
              <a:t>seem</a:t>
            </a:r>
            <a:r>
              <a:rPr lang="en-US" smtClean="0"/>
              <a:t> less important to the post baby boomer generation (TREND)</a:t>
            </a:r>
          </a:p>
          <a:p>
            <a:pPr lvl="1" eaLnBrk="1" hangingPunct="1"/>
            <a:endParaRPr lang="en-US" smtClean="0"/>
          </a:p>
          <a:p>
            <a:pPr lvl="1" eaLnBrk="1" hangingPunct="1"/>
            <a:r>
              <a:rPr lang="en-US" smtClean="0"/>
              <a:t>music videos, downloads – hinder concerts</a:t>
            </a:r>
          </a:p>
          <a:p>
            <a:pPr lvl="4" eaLnBrk="1" hangingPunct="1"/>
            <a:endParaRPr lang="en-US" smtClean="0"/>
          </a:p>
        </p:txBody>
      </p:sp>
    </p:spTree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C23307-A13D-4A60-8E95-4150E3A5A459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8382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State and County Fairs</a:t>
            </a:r>
          </a:p>
        </p:txBody>
      </p:sp>
      <p:sp>
        <p:nvSpPr>
          <p:cNvPr id="480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82000" cy="4953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State and county fairs have made many changes to stay competitive.</a:t>
            </a:r>
          </a:p>
          <a:p>
            <a:pPr lvl="4" eaLnBrk="1" hangingPunct="1">
              <a:lnSpc>
                <a:spcPct val="90000"/>
              </a:lnSpc>
              <a:defRPr/>
            </a:pPr>
            <a:endParaRPr lang="en-US" dirty="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Younger Management Groups – </a:t>
            </a: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fresh ideas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increased use of technology</a:t>
            </a:r>
          </a:p>
          <a:p>
            <a:pPr lvl="3" eaLnBrk="1" hangingPunct="1">
              <a:lnSpc>
                <a:spcPct val="90000"/>
              </a:lnSpc>
              <a:defRPr/>
            </a:pPr>
            <a:r>
              <a:rPr lang="en-US" dirty="0" smtClean="0"/>
              <a:t>online advertising</a:t>
            </a:r>
          </a:p>
          <a:p>
            <a:pPr lvl="3" eaLnBrk="1" hangingPunct="1">
              <a:lnSpc>
                <a:spcPct val="90000"/>
              </a:lnSpc>
              <a:defRPr/>
            </a:pPr>
            <a:r>
              <a:rPr lang="en-US" dirty="0" smtClean="0"/>
              <a:t>ticket sales</a:t>
            </a:r>
          </a:p>
          <a:p>
            <a:pPr lvl="3" eaLnBrk="1" hangingPunct="1">
              <a:lnSpc>
                <a:spcPct val="90000"/>
              </a:lnSpc>
              <a:defRPr/>
            </a:pPr>
            <a:r>
              <a:rPr lang="en-US" dirty="0" smtClean="0"/>
              <a:t>premium books</a:t>
            </a:r>
          </a:p>
          <a:p>
            <a:pPr lvl="3" eaLnBrk="1" hangingPunct="1">
              <a:lnSpc>
                <a:spcPct val="90000"/>
              </a:lnSpc>
              <a:defRPr/>
            </a:pPr>
            <a:r>
              <a:rPr lang="en-US" dirty="0" smtClean="0"/>
              <a:t>news releases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expanded schedules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corporate sponsorships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15650-A782-4296-8A0F-A0BB857B0E5A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2438400"/>
            <a:ext cx="8001000" cy="3505200"/>
          </a:xfrm>
          <a:noFill/>
        </p:spPr>
        <p:txBody>
          <a:bodyPr/>
          <a:lstStyle/>
          <a:p>
            <a:pPr eaLnBrk="1" hangingPunct="1"/>
            <a:r>
              <a:rPr lang="en-US" smtClean="0"/>
              <a:t>List three different forms of sports or entertainment and a current industry trend for each one.</a:t>
            </a:r>
          </a:p>
        </p:txBody>
      </p:sp>
      <p:pic>
        <p:nvPicPr>
          <p:cNvPr id="27652" name="Picture 3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9DE94D-CB84-4B77-909F-6B8AAF63F1A7}" type="slidenum">
              <a:rPr lang="en-US"/>
              <a:pPr>
                <a:defRPr/>
              </a:pPr>
              <a:t>17</a:t>
            </a:fld>
            <a:endParaRPr lang="en-US"/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229600" cy="1143000"/>
          </a:xfrm>
        </p:spPr>
        <p:txBody>
          <a:bodyPr/>
          <a:lstStyle/>
          <a:p>
            <a:pPr eaLnBrk="1" hangingPunct="1"/>
            <a:r>
              <a:rPr lang="en-US" sz="2000" dirty="0" smtClean="0">
                <a:solidFill>
                  <a:srgbClr val="339933"/>
                </a:solidFill>
              </a:rPr>
              <a:t>Lesson 3.2</a:t>
            </a:r>
            <a:r>
              <a:rPr lang="en-US" sz="2000" dirty="0" smtClean="0">
                <a:solidFill>
                  <a:srgbClr val="00CC00"/>
                </a:solidFill>
              </a:rPr>
              <a:t/>
            </a:r>
            <a:br>
              <a:rPr lang="en-US" sz="2000" dirty="0" smtClean="0">
                <a:solidFill>
                  <a:srgbClr val="00CC00"/>
                </a:solidFill>
              </a:rPr>
            </a:br>
            <a:r>
              <a:rPr lang="en-US" sz="4000" dirty="0" smtClean="0">
                <a:solidFill>
                  <a:schemeClr val="tx1"/>
                </a:solidFill>
              </a:rPr>
              <a:t>Special Marketing Tools </a:t>
            </a:r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7772400" cy="3962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3600" b="1" smtClean="0">
                <a:solidFill>
                  <a:schemeClr val="hlink"/>
                </a:solidFill>
              </a:rPr>
              <a:t>Goals</a:t>
            </a:r>
          </a:p>
          <a:p>
            <a:pPr eaLnBrk="1" hangingPunct="1"/>
            <a:r>
              <a:rPr lang="en-US" dirty="0" smtClean="0"/>
              <a:t>Explain how a sports figure can be successful in the motivational lecture circuit and the publishing industry.</a:t>
            </a:r>
          </a:p>
          <a:p>
            <a:pPr eaLnBrk="1" hangingPunct="1"/>
            <a:r>
              <a:rPr lang="en-US" dirty="0" smtClean="0"/>
              <a:t>Explain the purpose of and promotion methods used for sports camps and clinics.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2D7A9A-DA1C-4577-869D-5F903D6973FF}" type="slidenum">
              <a:rPr lang="en-US"/>
              <a:pPr>
                <a:defRPr/>
              </a:pPr>
              <a:t>18</a:t>
            </a:fld>
            <a:endParaRPr lang="en-US"/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MOTIVATIONAL </a:t>
            </a:r>
            <a:br>
              <a:rPr lang="en-US" sz="4000" smtClean="0"/>
            </a:br>
            <a:r>
              <a:rPr lang="en-US" sz="4000" smtClean="0"/>
              <a:t>SPEAKING AND WRITING</a:t>
            </a:r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57400"/>
            <a:ext cx="8229600" cy="4068763"/>
          </a:xfrm>
        </p:spPr>
        <p:txBody>
          <a:bodyPr/>
          <a:lstStyle/>
          <a:p>
            <a:pPr eaLnBrk="1" hangingPunct="1"/>
            <a:r>
              <a:rPr lang="en-US" smtClean="0"/>
              <a:t>Professional athletes cannot plan on a lifelong career = natural job extension.</a:t>
            </a:r>
            <a:br>
              <a:rPr lang="en-US" smtClean="0"/>
            </a:br>
            <a:endParaRPr lang="en-US" smtClean="0"/>
          </a:p>
          <a:p>
            <a:pPr eaLnBrk="1" hangingPunct="1"/>
            <a:r>
              <a:rPr lang="en-US" smtClean="0"/>
              <a:t>Many people enjoy listening to / reading what famous individuals have to say.</a:t>
            </a:r>
            <a:br>
              <a:rPr lang="en-US" smtClean="0"/>
            </a:br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2690F9-507E-4140-AB62-648FC356F693}" type="slidenum">
              <a:rPr lang="en-US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Successful Speaking</a:t>
            </a:r>
          </a:p>
        </p:txBody>
      </p:sp>
      <p:sp>
        <p:nvSpPr>
          <p:cNvPr id="483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8610600" cy="4525963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Successful speakers have:</a:t>
            </a:r>
          </a:p>
          <a:p>
            <a:pPr lvl="2" eaLnBrk="1" hangingPunct="1">
              <a:defRPr/>
            </a:pPr>
            <a:r>
              <a:rPr lang="en-US" dirty="0" smtClean="0"/>
              <a:t>excellent speaking/communication skills</a:t>
            </a:r>
          </a:p>
          <a:p>
            <a:pPr lvl="2" eaLnBrk="1" hangingPunct="1">
              <a:defRPr/>
            </a:pPr>
            <a:r>
              <a:rPr lang="en-US" dirty="0" smtClean="0"/>
              <a:t>well written speeches</a:t>
            </a:r>
          </a:p>
          <a:p>
            <a:pPr lvl="2" eaLnBrk="1" hangingPunct="1">
              <a:defRPr/>
            </a:pPr>
            <a:r>
              <a:rPr lang="en-US" dirty="0" smtClean="0"/>
              <a:t>a message that is interesting repeatedly</a:t>
            </a:r>
          </a:p>
          <a:p>
            <a:pPr lvl="2" eaLnBrk="1" hangingPunct="1">
              <a:defRPr/>
            </a:pPr>
            <a:endParaRPr lang="en-US" dirty="0" smtClean="0"/>
          </a:p>
          <a:p>
            <a:pPr lvl="1" eaLnBrk="1" hangingPunct="1">
              <a:defRPr/>
            </a:pPr>
            <a:r>
              <a:rPr lang="en-US" dirty="0" smtClean="0"/>
              <a:t>Speakers rely on:</a:t>
            </a:r>
          </a:p>
          <a:p>
            <a:pPr lvl="2" eaLnBrk="1" hangingPunct="1">
              <a:defRPr/>
            </a:pPr>
            <a:r>
              <a:rPr lang="en-US" dirty="0" smtClean="0"/>
              <a:t>strong promotional campaigns (create positive image)</a:t>
            </a:r>
          </a:p>
          <a:p>
            <a:pPr lvl="2" eaLnBrk="1" hangingPunct="1">
              <a:defRPr/>
            </a:pPr>
            <a:r>
              <a:rPr lang="en-US" dirty="0" smtClean="0"/>
              <a:t>an agent (paid % of speech fees)</a:t>
            </a:r>
          </a:p>
          <a:p>
            <a:pPr lvl="2" eaLnBrk="1" hangingPunct="1">
              <a:defRPr/>
            </a:pPr>
            <a:endParaRPr lang="en-US" dirty="0" smtClean="0"/>
          </a:p>
          <a:p>
            <a:pPr marL="914400" lvl="2" indent="0" eaLnBrk="1" hangingPunct="1">
              <a:buFontTx/>
              <a:buNone/>
              <a:defRPr/>
            </a:pPr>
            <a:r>
              <a:rPr lang="en-US" dirty="0" smtClean="0"/>
              <a:t>(May hire speech writers &amp; coaches to train)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B25870-2880-40EB-9B47-18009D7914F0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077200" cy="1143000"/>
          </a:xfrm>
        </p:spPr>
        <p:txBody>
          <a:bodyPr/>
          <a:lstStyle/>
          <a:p>
            <a:pPr algn="l" eaLnBrk="1" hangingPunct="1"/>
            <a:r>
              <a:rPr lang="en-US" dirty="0" smtClean="0">
                <a:solidFill>
                  <a:schemeClr val="hlink"/>
                </a:solidFill>
              </a:rPr>
              <a:t>Winning Strategies (P. 59)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362200"/>
            <a:ext cx="8915400" cy="4267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while a high school student, began a broadcasting career</a:t>
            </a:r>
            <a:br>
              <a:rPr lang="en-US" sz="2400" dirty="0" smtClean="0"/>
            </a:b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at 19, she was the youngest person and the first African-American woman to anchor the news at Nashville’s WTVF-TV</a:t>
            </a:r>
            <a:br>
              <a:rPr lang="en-US" sz="2400" dirty="0" smtClean="0"/>
            </a:b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1986, The Oprah Winfrey show entered national syndication</a:t>
            </a:r>
            <a:br>
              <a:rPr lang="en-US" sz="2400" dirty="0" smtClean="0"/>
            </a:b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with the launching of </a:t>
            </a:r>
            <a:r>
              <a:rPr lang="en-US" sz="2400" dirty="0" err="1" smtClean="0"/>
              <a:t>Harpo</a:t>
            </a:r>
            <a:r>
              <a:rPr lang="en-US" sz="2400" dirty="0" smtClean="0"/>
              <a:t> studios, she became the third woman in U.S. history to own her own studio</a:t>
            </a:r>
            <a:br>
              <a:rPr lang="en-US" sz="2400" dirty="0" smtClean="0"/>
            </a:b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provides generous funding and leadership to educational support programs – both within the U.S. and in South Africa </a:t>
            </a:r>
          </a:p>
        </p:txBody>
      </p:sp>
      <p:sp>
        <p:nvSpPr>
          <p:cNvPr id="13317" name="Text Box 4"/>
          <p:cNvSpPr txBox="1">
            <a:spLocks noChangeArrowheads="1"/>
          </p:cNvSpPr>
          <p:nvPr/>
        </p:nvSpPr>
        <p:spPr bwMode="auto">
          <a:xfrm>
            <a:off x="457200" y="1066800"/>
            <a:ext cx="3448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 dirty="0"/>
              <a:t>Oprah Winfrey  </a:t>
            </a:r>
          </a:p>
        </p:txBody>
      </p:sp>
      <p:pic>
        <p:nvPicPr>
          <p:cNvPr id="37890" name="Picture 2" descr="http://upload.wikimedia.org/wikipedia/en/thumb/8/83/O_Magazine_cover.jpg/220px-O_Magazine_cov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2800" y="0"/>
            <a:ext cx="1981200" cy="237744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93A8C3-84A8-470A-9EEC-06D782CBC246}" type="slidenum">
              <a:rPr lang="en-US"/>
              <a:pPr>
                <a:defRPr/>
              </a:pPr>
              <a:t>20</a:t>
            </a:fld>
            <a:endParaRPr lang="en-US"/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The Price of Motivation</a:t>
            </a: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60425" y="2057400"/>
            <a:ext cx="7826375" cy="3733800"/>
          </a:xfrm>
        </p:spPr>
        <p:txBody>
          <a:bodyPr/>
          <a:lstStyle/>
          <a:p>
            <a:pPr eaLnBrk="1" hangingPunct="1"/>
            <a:r>
              <a:rPr lang="en-US" smtClean="0"/>
              <a:t>All American Speakers Bureau</a:t>
            </a:r>
          </a:p>
          <a:p>
            <a:pPr lvl="1" eaLnBrk="1" hangingPunct="1"/>
            <a:r>
              <a:rPr lang="en-US" smtClean="0"/>
              <a:t>Booking agency</a:t>
            </a:r>
          </a:p>
          <a:p>
            <a:pPr lvl="1" eaLnBrk="1" hangingPunct="1"/>
            <a:r>
              <a:rPr lang="en-US" smtClean="0"/>
              <a:t>Sports figures &amp; Celebrities</a:t>
            </a:r>
          </a:p>
          <a:p>
            <a:pPr lvl="1" eaLnBrk="1" hangingPunct="1"/>
            <a:r>
              <a:rPr lang="en-US" smtClean="0"/>
              <a:t>speakers receive between $5,000 and $50,000 for an individual speech</a:t>
            </a:r>
          </a:p>
        </p:txBody>
      </p:sp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2" cstate="print"/>
          <a:srcRect l="36719" t="44792" r="37500" b="31250"/>
          <a:stretch>
            <a:fillRect/>
          </a:stretch>
        </p:blipFill>
        <p:spPr bwMode="auto">
          <a:xfrm>
            <a:off x="6781800" y="5211763"/>
            <a:ext cx="2362200" cy="164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02DD4D-4BCC-49BC-886C-63CC584FA947}" type="slidenum">
              <a:rPr lang="en-US"/>
              <a:pPr>
                <a:defRPr/>
              </a:pPr>
              <a:t>21</a:t>
            </a:fld>
            <a:endParaRPr lang="en-US"/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Writing Their Stories</a:t>
            </a:r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Writing = Career Extension / Expansion</a:t>
            </a:r>
            <a:br>
              <a:rPr lang="en-US" smtClean="0"/>
            </a:br>
            <a:endParaRPr lang="en-US" smtClean="0"/>
          </a:p>
          <a:p>
            <a:pPr eaLnBrk="1" hangingPunct="1"/>
            <a:r>
              <a:rPr lang="en-US" smtClean="0"/>
              <a:t>People love a good story about:</a:t>
            </a:r>
          </a:p>
          <a:p>
            <a:pPr lvl="2" eaLnBrk="1" hangingPunct="1"/>
            <a:r>
              <a:rPr lang="en-US" sz="2600" smtClean="0"/>
              <a:t>Personal Experiences</a:t>
            </a:r>
          </a:p>
          <a:p>
            <a:pPr lvl="2" eaLnBrk="1" hangingPunct="1"/>
            <a:r>
              <a:rPr lang="en-US" sz="2600" smtClean="0"/>
              <a:t>Failures</a:t>
            </a:r>
          </a:p>
          <a:p>
            <a:pPr lvl="2" eaLnBrk="1" hangingPunct="1"/>
            <a:r>
              <a:rPr lang="en-US" sz="2600" smtClean="0"/>
              <a:t>Triumphs </a:t>
            </a:r>
          </a:p>
          <a:p>
            <a:pPr lvl="2" eaLnBrk="1" hangingPunct="1"/>
            <a:r>
              <a:rPr lang="en-US" sz="2600" smtClean="0"/>
              <a:t>Lessons Learned</a:t>
            </a:r>
          </a:p>
          <a:p>
            <a:pPr lvl="2" eaLnBrk="1" hangingPunct="1"/>
            <a:r>
              <a:rPr lang="en-US" sz="2600" smtClean="0"/>
              <a:t>Rags-to-Riches</a:t>
            </a:r>
          </a:p>
        </p:txBody>
      </p:sp>
    </p:spTree>
  </p:cSld>
  <p:clrMapOvr>
    <a:masterClrMapping/>
  </p:clrMapOvr>
  <p:transition>
    <p:wipe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99962F-2FC3-42DF-8136-E8684C0098EF}" type="slidenum">
              <a:rPr lang="en-US"/>
              <a:pPr>
                <a:defRPr/>
              </a:pPr>
              <a:t>22</a:t>
            </a:fld>
            <a:endParaRPr lang="en-US"/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Writing Their Stories</a:t>
            </a:r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828800"/>
            <a:ext cx="8382000" cy="4297363"/>
          </a:xfrm>
        </p:spPr>
        <p:txBody>
          <a:bodyPr/>
          <a:lstStyle/>
          <a:p>
            <a:pPr eaLnBrk="1" hangingPunct="1"/>
            <a:r>
              <a:rPr lang="en-US" b="1" smtClean="0"/>
              <a:t>Broad Appeal</a:t>
            </a:r>
          </a:p>
          <a:p>
            <a:pPr lvl="1" eaLnBrk="1" hangingPunct="1"/>
            <a:r>
              <a:rPr lang="en-US" smtClean="0"/>
              <a:t>Sports Celebrity </a:t>
            </a:r>
            <a:r>
              <a:rPr lang="en-US" smtClean="0">
                <a:sym typeface="Wingdings" pitchFamily="2" charset="2"/>
              </a:rPr>
              <a:t> </a:t>
            </a:r>
            <a:r>
              <a:rPr lang="en-US" smtClean="0"/>
              <a:t>reaches sports fans</a:t>
            </a:r>
          </a:p>
          <a:p>
            <a:pPr lvl="1" eaLnBrk="1" hangingPunct="1"/>
            <a:r>
              <a:rPr lang="en-US" smtClean="0"/>
              <a:t>Universal Themes/Concerns </a:t>
            </a:r>
            <a:r>
              <a:rPr lang="en-US" smtClean="0">
                <a:sym typeface="Wingdings" pitchFamily="2" charset="2"/>
              </a:rPr>
              <a:t> </a:t>
            </a:r>
            <a:r>
              <a:rPr lang="en-US" smtClean="0"/>
              <a:t>more people are likely to buy their book. (friends, faith, love)</a:t>
            </a:r>
          </a:p>
          <a:p>
            <a:pPr lvl="1" eaLnBrk="1" hangingPunct="1"/>
            <a:endParaRPr lang="en-US" smtClean="0"/>
          </a:p>
          <a:p>
            <a:pPr lvl="1" eaLnBrk="1" hangingPunct="1"/>
            <a:endParaRPr lang="en-US" smtClean="0"/>
          </a:p>
        </p:txBody>
      </p:sp>
    </p:spTree>
  </p:cSld>
  <p:clrMapOvr>
    <a:masterClrMapping/>
  </p:clrMapOvr>
  <p:transition>
    <p:wipe dir="r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Writing Their Stories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8610600" cy="5105400"/>
          </a:xfrm>
        </p:spPr>
        <p:txBody>
          <a:bodyPr/>
          <a:lstStyle/>
          <a:p>
            <a:pPr eaLnBrk="1" hangingPunct="1"/>
            <a:r>
              <a:rPr lang="en-US" b="1" smtClean="0"/>
              <a:t>Publishing Process</a:t>
            </a:r>
          </a:p>
          <a:p>
            <a:pPr lvl="1" eaLnBrk="1" hangingPunct="1"/>
            <a:r>
              <a:rPr lang="en-US" b="1" smtClean="0"/>
              <a:t>Ghostwriter</a:t>
            </a:r>
            <a:r>
              <a:rPr lang="en-US" smtClean="0"/>
              <a:t>: a writer commits it to paper for fee</a:t>
            </a:r>
          </a:p>
          <a:p>
            <a:pPr lvl="4" eaLnBrk="1" hangingPunct="1"/>
            <a:endParaRPr lang="en-US" smtClean="0"/>
          </a:p>
          <a:p>
            <a:pPr lvl="1" eaLnBrk="1" hangingPunct="1"/>
            <a:r>
              <a:rPr lang="en-US" i="1" u="sng" smtClean="0"/>
              <a:t>Royalty</a:t>
            </a:r>
            <a:r>
              <a:rPr lang="en-US" smtClean="0"/>
              <a:t>: % of price of each book paid to author</a:t>
            </a:r>
          </a:p>
          <a:p>
            <a:pPr lvl="4" eaLnBrk="1" hangingPunct="1"/>
            <a:endParaRPr lang="en-US" smtClean="0"/>
          </a:p>
          <a:p>
            <a:pPr lvl="1" eaLnBrk="1" hangingPunct="1"/>
            <a:r>
              <a:rPr lang="en-US" smtClean="0"/>
              <a:t>Promote Book:</a:t>
            </a:r>
          </a:p>
          <a:p>
            <a:pPr lvl="2" eaLnBrk="1" hangingPunct="1"/>
            <a:r>
              <a:rPr lang="en-US" sz="2200" smtClean="0"/>
              <a:t>TV Appearances, Radio Interviews, Bookstore Signings</a:t>
            </a:r>
          </a:p>
          <a:p>
            <a:pPr lvl="2" eaLnBrk="1" hangingPunct="1"/>
            <a:endParaRPr lang="en-US" sz="2200" smtClean="0"/>
          </a:p>
          <a:p>
            <a:pPr lvl="1" eaLnBrk="1" hangingPunct="1"/>
            <a:r>
              <a:rPr lang="en-US" b="1" smtClean="0"/>
              <a:t>literary agent</a:t>
            </a:r>
          </a:p>
          <a:p>
            <a:pPr lvl="2" eaLnBrk="1" hangingPunct="1"/>
            <a:r>
              <a:rPr lang="en-US" sz="2200" smtClean="0"/>
              <a:t>plans marketing &amp; promotional campaign for author</a:t>
            </a:r>
          </a:p>
          <a:p>
            <a:pPr lvl="2" eaLnBrk="1" hangingPunct="1"/>
            <a:r>
              <a:rPr lang="en-US" sz="2200" smtClean="0"/>
              <a:t>compensation is a percent of book sales</a:t>
            </a:r>
          </a:p>
          <a:p>
            <a:pPr lvl="1" eaLnBrk="1" hangingPunct="1"/>
            <a:endParaRPr lang="en-US" smtClean="0"/>
          </a:p>
          <a:p>
            <a:pPr lvl="1" eaLnBrk="1" hangingPunct="1"/>
            <a:endParaRPr lang="en-US" smtClean="0"/>
          </a:p>
        </p:txBody>
      </p:sp>
    </p:spTree>
  </p:cSld>
  <p:clrMapOvr>
    <a:masterClrMapping/>
  </p:clrMapOvr>
  <p:transition>
    <p:wipe dir="r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976DF-EC27-46B7-A59E-2F818F50251C}" type="slidenum">
              <a:rPr lang="en-US"/>
              <a:pPr>
                <a:defRPr/>
              </a:pPr>
              <a:t>24</a:t>
            </a:fld>
            <a:endParaRPr lang="en-US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SPORTS CAMPS AND CLINICS</a:t>
            </a:r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pPr eaLnBrk="1" hangingPunct="1"/>
            <a:r>
              <a:rPr lang="en-US" smtClean="0"/>
              <a:t>Why would serious young athletes want to participate in sports camp headed by a famous athlete or coach?</a:t>
            </a:r>
            <a:br>
              <a:rPr lang="en-US" smtClean="0"/>
            </a:br>
            <a:endParaRPr lang="en-US" smtClean="0"/>
          </a:p>
          <a:p>
            <a:pPr lvl="1" eaLnBrk="1" hangingPunct="1"/>
            <a:r>
              <a:rPr lang="en-US" smtClean="0"/>
              <a:t>Top player(s) will teach them something</a:t>
            </a:r>
          </a:p>
          <a:p>
            <a:pPr lvl="1" eaLnBrk="1" hangingPunct="1"/>
            <a:r>
              <a:rPr lang="en-US" smtClean="0"/>
              <a:t>Professional Contact  (foot in the door)</a:t>
            </a:r>
          </a:p>
          <a:p>
            <a:pPr lvl="1" eaLnBrk="1" hangingPunct="1"/>
            <a:endParaRPr lang="en-US" smtClean="0"/>
          </a:p>
          <a:p>
            <a:pPr lvl="1" eaLnBrk="1" hangingPunct="1"/>
            <a:r>
              <a:rPr lang="en-US" smtClean="0"/>
              <a:t>Every year parents make sizable expenditures to send their children to sports camps &amp; clinics.</a:t>
            </a:r>
          </a:p>
        </p:txBody>
      </p:sp>
    </p:spTree>
  </p:cSld>
  <p:clrMapOvr>
    <a:masterClrMapping/>
  </p:clrMapOvr>
  <p:transition>
    <p:wipe dir="r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0ED0F6-C94A-41E0-9460-5357C00B2882}" type="slidenum">
              <a:rPr lang="en-US"/>
              <a:pPr>
                <a:defRPr/>
              </a:pPr>
              <a:t>25</a:t>
            </a:fld>
            <a:endParaRPr lang="en-US"/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Sponsorships</a:t>
            </a:r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828800"/>
            <a:ext cx="8534400" cy="4191000"/>
          </a:xfrm>
        </p:spPr>
        <p:txBody>
          <a:bodyPr/>
          <a:lstStyle/>
          <a:p>
            <a:pPr eaLnBrk="1" hangingPunct="1"/>
            <a:r>
              <a:rPr lang="en-US" smtClean="0"/>
              <a:t>Major Considerations for Sports Camp/Clinic</a:t>
            </a:r>
          </a:p>
          <a:p>
            <a:pPr lvl="4" eaLnBrk="1" hangingPunct="1"/>
            <a:endParaRPr lang="en-US" smtClean="0"/>
          </a:p>
          <a:p>
            <a:pPr lvl="1" eaLnBrk="1" hangingPunct="1"/>
            <a:r>
              <a:rPr lang="en-US" smtClean="0"/>
              <a:t>Financial support</a:t>
            </a:r>
          </a:p>
          <a:p>
            <a:pPr lvl="2" eaLnBrk="1" hangingPunct="1"/>
            <a:r>
              <a:rPr lang="en-US" smtClean="0"/>
              <a:t>Featured athlete must be paid</a:t>
            </a:r>
          </a:p>
          <a:p>
            <a:pPr lvl="2" eaLnBrk="1" hangingPunct="1"/>
            <a:r>
              <a:rPr lang="en-US" smtClean="0"/>
              <a:t>Lease for space used</a:t>
            </a:r>
          </a:p>
          <a:p>
            <a:pPr lvl="2" eaLnBrk="1" hangingPunct="1"/>
            <a:r>
              <a:rPr lang="en-US" smtClean="0"/>
              <a:t>Marketing activities</a:t>
            </a:r>
          </a:p>
          <a:p>
            <a:pPr lvl="2" eaLnBrk="1" hangingPunct="1"/>
            <a:r>
              <a:rPr lang="en-US" smtClean="0"/>
              <a:t>Keep participant fees down</a:t>
            </a:r>
          </a:p>
          <a:p>
            <a:pPr lvl="4" eaLnBrk="1" hangingPunct="1"/>
            <a:endParaRPr lang="en-US" smtClean="0"/>
          </a:p>
          <a:p>
            <a:pPr lvl="1" eaLnBrk="1" hangingPunct="1"/>
            <a:r>
              <a:rPr lang="en-US" smtClean="0"/>
              <a:t>Sponsors add interest to event</a:t>
            </a:r>
          </a:p>
          <a:p>
            <a:pPr lvl="1" eaLnBrk="1" hangingPunct="1"/>
            <a:endParaRPr lang="en-US" smtClean="0"/>
          </a:p>
        </p:txBody>
      </p:sp>
      <p:pic>
        <p:nvPicPr>
          <p:cNvPr id="36869" name="Picture 4"/>
          <p:cNvPicPr>
            <a:picLocks noChangeAspect="1" noChangeArrowheads="1"/>
          </p:cNvPicPr>
          <p:nvPr/>
        </p:nvPicPr>
        <p:blipFill>
          <a:blip r:embed="rId2" cstate="print"/>
          <a:srcRect l="30469" t="57292" r="44531" b="18750"/>
          <a:stretch>
            <a:fillRect/>
          </a:stretch>
        </p:blipFill>
        <p:spPr bwMode="auto">
          <a:xfrm>
            <a:off x="7237413" y="0"/>
            <a:ext cx="1906587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266580-A84E-4635-AFC4-F892A7ADCD2C}" type="slidenum">
              <a:rPr lang="en-US"/>
              <a:pPr>
                <a:defRPr/>
              </a:pPr>
              <a:t>26</a:t>
            </a:fld>
            <a:endParaRPr lang="en-US"/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Sponsorships</a:t>
            </a:r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8534400" cy="4419600"/>
          </a:xfrm>
        </p:spPr>
        <p:txBody>
          <a:bodyPr/>
          <a:lstStyle/>
          <a:p>
            <a:pPr eaLnBrk="1" hangingPunct="1"/>
            <a:r>
              <a:rPr lang="en-US" u="sng" smtClean="0"/>
              <a:t>Sponsors</a:t>
            </a:r>
            <a:r>
              <a:rPr lang="en-US" smtClean="0"/>
              <a:t> can expect the following:</a:t>
            </a:r>
          </a:p>
          <a:p>
            <a:pPr lvl="4" eaLnBrk="1" hangingPunct="1"/>
            <a:endParaRPr lang="en-US" smtClean="0"/>
          </a:p>
          <a:p>
            <a:pPr lvl="1" eaLnBrk="1" hangingPunct="1"/>
            <a:r>
              <a:rPr lang="en-US" smtClean="0"/>
              <a:t>a positive public relations campaign</a:t>
            </a:r>
          </a:p>
          <a:p>
            <a:pPr lvl="1" eaLnBrk="1" hangingPunct="1"/>
            <a:r>
              <a:rPr lang="en-US" smtClean="0"/>
              <a:t>visibility and recognition of sponsorship</a:t>
            </a:r>
          </a:p>
          <a:p>
            <a:pPr lvl="1" eaLnBrk="1" hangingPunct="1"/>
            <a:r>
              <a:rPr lang="en-US" smtClean="0"/>
              <a:t>advertising space in the camp’s publications</a:t>
            </a:r>
          </a:p>
          <a:p>
            <a:pPr lvl="1" eaLnBrk="1" hangingPunct="1"/>
            <a:r>
              <a:rPr lang="en-US" smtClean="0"/>
              <a:t>sponsor marketing materials on display at camp</a:t>
            </a:r>
          </a:p>
          <a:p>
            <a:pPr lvl="1" eaLnBrk="1" hangingPunct="1"/>
            <a:r>
              <a:rPr lang="en-US" smtClean="0"/>
              <a:t>potential product sales at camp</a:t>
            </a:r>
          </a:p>
          <a:p>
            <a:pPr lvl="1" eaLnBrk="1" hangingPunct="1"/>
            <a:endParaRPr lang="en-US" smtClean="0"/>
          </a:p>
        </p:txBody>
      </p:sp>
      <p:pic>
        <p:nvPicPr>
          <p:cNvPr id="37893" name="Picture 4"/>
          <p:cNvPicPr>
            <a:picLocks noChangeAspect="1" noChangeArrowheads="1"/>
          </p:cNvPicPr>
          <p:nvPr/>
        </p:nvPicPr>
        <p:blipFill>
          <a:blip r:embed="rId2" cstate="print"/>
          <a:srcRect l="30469" t="57292" r="44531" b="18750"/>
          <a:stretch>
            <a:fillRect/>
          </a:stretch>
        </p:blipFill>
        <p:spPr bwMode="auto">
          <a:xfrm>
            <a:off x="7237413" y="0"/>
            <a:ext cx="1906587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B8857D-9C86-40E2-8304-8C21EAC048EA}" type="slidenum">
              <a:rPr lang="en-US"/>
              <a:pPr>
                <a:defRPr/>
              </a:pPr>
              <a:t>27</a:t>
            </a:fld>
            <a:endParaRPr lang="en-US" dirty="0"/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64770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Camp Expectations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584325"/>
            <a:ext cx="8534400" cy="4724400"/>
          </a:xfrm>
        </p:spPr>
        <p:txBody>
          <a:bodyPr/>
          <a:lstStyle/>
          <a:p>
            <a:pPr eaLnBrk="1" hangingPunct="1"/>
            <a:r>
              <a:rPr lang="en-US" smtClean="0"/>
              <a:t>Parents need to </a:t>
            </a:r>
            <a:r>
              <a:rPr lang="en-US" u="sng" smtClean="0"/>
              <a:t>carefully read </a:t>
            </a:r>
            <a:r>
              <a:rPr lang="en-US" smtClean="0"/>
              <a:t>camp </a:t>
            </a:r>
            <a:r>
              <a:rPr lang="en-US" u="sng" smtClean="0"/>
              <a:t>literature</a:t>
            </a:r>
            <a:r>
              <a:rPr lang="en-US" smtClean="0"/>
              <a:t> to ensure that what the camp provides meets the family’s expectations.</a:t>
            </a:r>
          </a:p>
          <a:p>
            <a:pPr lvl="2" eaLnBrk="1" hangingPunct="1"/>
            <a:r>
              <a:rPr lang="en-US" smtClean="0"/>
              <a:t>Athlete welcome speech vs. training campers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The location of the camp should be considered to ensure it meets the </a:t>
            </a:r>
            <a:br>
              <a:rPr lang="en-US" smtClean="0"/>
            </a:br>
            <a:r>
              <a:rPr lang="en-US" smtClean="0"/>
              <a:t>needs of the family.</a:t>
            </a:r>
          </a:p>
          <a:p>
            <a:pPr lvl="2" eaLnBrk="1" hangingPunct="1"/>
            <a:r>
              <a:rPr lang="en-US" smtClean="0"/>
              <a:t>Local convenience vs. cross-country, overnight camp</a:t>
            </a:r>
          </a:p>
          <a:p>
            <a:pPr eaLnBrk="1" hangingPunct="1"/>
            <a:endParaRPr lang="en-US" smtClean="0"/>
          </a:p>
        </p:txBody>
      </p:sp>
      <p:pic>
        <p:nvPicPr>
          <p:cNvPr id="38917" name="Picture 4"/>
          <p:cNvPicPr>
            <a:picLocks noChangeAspect="1" noChangeArrowheads="1"/>
          </p:cNvPicPr>
          <p:nvPr/>
        </p:nvPicPr>
        <p:blipFill>
          <a:blip r:embed="rId2" cstate="print"/>
          <a:srcRect l="40625" t="38542" r="33594" b="33333"/>
          <a:stretch>
            <a:fillRect/>
          </a:stretch>
        </p:blipFill>
        <p:spPr bwMode="auto">
          <a:xfrm>
            <a:off x="7239000" y="0"/>
            <a:ext cx="1905000" cy="155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8" name="Picture 4"/>
          <p:cNvPicPr>
            <a:picLocks noChangeAspect="1" noChangeArrowheads="1"/>
          </p:cNvPicPr>
          <p:nvPr/>
        </p:nvPicPr>
        <p:blipFill>
          <a:blip r:embed="rId3" cstate="print"/>
          <a:srcRect l="6250" t="40625" r="69531" b="35417"/>
          <a:stretch>
            <a:fillRect/>
          </a:stretch>
        </p:blipFill>
        <p:spPr bwMode="auto">
          <a:xfrm>
            <a:off x="7162800" y="4114800"/>
            <a:ext cx="19812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5C1D2D-FC8A-446E-9B1E-D124E2CE8E4B}" type="slidenum">
              <a:rPr lang="en-US"/>
              <a:pPr>
                <a:defRPr/>
              </a:pPr>
              <a:t>28</a:t>
            </a:fld>
            <a:endParaRPr lang="en-US"/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Clinics</a:t>
            </a:r>
          </a:p>
        </p:txBody>
      </p:sp>
      <p:sp>
        <p:nvSpPr>
          <p:cNvPr id="490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8534400" cy="4800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i="1" dirty="0" smtClean="0"/>
              <a:t>Clinics: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workshops, more intense and concentrated</a:t>
            </a:r>
          </a:p>
          <a:p>
            <a:pPr marL="457200" lvl="1" indent="0" eaLnBrk="1" hangingPunct="1">
              <a:lnSpc>
                <a:spcPct val="90000"/>
              </a:lnSpc>
              <a:buFontTx/>
              <a:buNone/>
              <a:defRPr/>
            </a:pPr>
            <a:endParaRPr lang="en-US" dirty="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single skill focus (Long-Snapper Clinic)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shorter duration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limited enrollment </a:t>
            </a:r>
            <a:r>
              <a:rPr lang="en-US" sz="2400" dirty="0" smtClean="0"/>
              <a:t>(more specialized time per person)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smaller staff  </a:t>
            </a:r>
            <a:r>
              <a:rPr lang="en-US" sz="2400" dirty="0" smtClean="0"/>
              <a:t>(lower overhead costs, salaries)</a:t>
            </a:r>
          </a:p>
        </p:txBody>
      </p:sp>
      <p:pic>
        <p:nvPicPr>
          <p:cNvPr id="39941" name="Picture 5"/>
          <p:cNvPicPr>
            <a:picLocks noChangeAspect="1" noChangeArrowheads="1"/>
          </p:cNvPicPr>
          <p:nvPr/>
        </p:nvPicPr>
        <p:blipFill>
          <a:blip r:embed="rId2" cstate="print"/>
          <a:srcRect l="40625" t="38542" r="33594" b="33333"/>
          <a:stretch>
            <a:fillRect/>
          </a:stretch>
        </p:blipFill>
        <p:spPr bwMode="auto">
          <a:xfrm>
            <a:off x="7391400" y="5424488"/>
            <a:ext cx="1752600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D59B8F-9B87-44CE-AEEE-2518C34A4B47}" type="slidenum">
              <a:rPr lang="en-US"/>
              <a:pPr>
                <a:defRPr/>
              </a:pPr>
              <a:t>29</a:t>
            </a:fld>
            <a:endParaRPr lang="en-US"/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Clinics</a:t>
            </a:r>
          </a:p>
        </p:txBody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8534400" cy="4800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Clinic Schedule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Improve single skill for advanced players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Introduce a sport to beginner players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Several short sessions on sport basics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Description of rules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Interactive sessions on basics</a:t>
            </a:r>
          </a:p>
          <a:p>
            <a:pPr lvl="1" eaLnBrk="1" hangingPunct="1">
              <a:lnSpc>
                <a:spcPct val="90000"/>
              </a:lnSpc>
            </a:pPr>
            <a:endParaRPr lang="en-US" smtClean="0"/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help capture a larger fan base for the sport</a:t>
            </a:r>
          </a:p>
        </p:txBody>
      </p:sp>
      <p:pic>
        <p:nvPicPr>
          <p:cNvPr id="40965" name="Picture 5"/>
          <p:cNvPicPr>
            <a:picLocks noChangeAspect="1" noChangeArrowheads="1"/>
          </p:cNvPicPr>
          <p:nvPr/>
        </p:nvPicPr>
        <p:blipFill>
          <a:blip r:embed="rId2" cstate="print"/>
          <a:srcRect l="40625" t="38542" r="33594" b="33333"/>
          <a:stretch>
            <a:fillRect/>
          </a:stretch>
        </p:blipFill>
        <p:spPr bwMode="auto">
          <a:xfrm>
            <a:off x="7391400" y="5424488"/>
            <a:ext cx="1752600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2AD993-FE8C-418A-8EF0-0DE37E97906D}" type="slidenum">
              <a:rPr lang="en-US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8229600" cy="1143000"/>
          </a:xfrm>
        </p:spPr>
        <p:txBody>
          <a:bodyPr/>
          <a:lstStyle/>
          <a:p>
            <a:pPr eaLnBrk="1" hangingPunct="1"/>
            <a:r>
              <a:rPr lang="en-US" sz="2000" smtClean="0">
                <a:solidFill>
                  <a:srgbClr val="339933"/>
                </a:solidFill>
              </a:rPr>
              <a:t>Lesson 3.1</a:t>
            </a:r>
            <a:r>
              <a:rPr lang="en-US" sz="2000" smtClean="0">
                <a:solidFill>
                  <a:srgbClr val="00CC00"/>
                </a:solidFill>
              </a:rPr>
              <a:t/>
            </a:r>
            <a:br>
              <a:rPr lang="en-US" sz="2000" smtClean="0">
                <a:solidFill>
                  <a:srgbClr val="00CC00"/>
                </a:solidFill>
              </a:rPr>
            </a:br>
            <a:r>
              <a:rPr lang="en-US" sz="4000" smtClean="0">
                <a:solidFill>
                  <a:schemeClr val="tx1"/>
                </a:solidFill>
              </a:rPr>
              <a:t>Industry Segments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3600" b="1" dirty="0" smtClean="0">
                <a:solidFill>
                  <a:schemeClr val="hlink"/>
                </a:solidFill>
              </a:rPr>
              <a:t>Goals</a:t>
            </a:r>
            <a:br>
              <a:rPr lang="en-US" sz="3600" b="1" dirty="0" smtClean="0">
                <a:solidFill>
                  <a:schemeClr val="hlink"/>
                </a:solidFill>
              </a:rPr>
            </a:br>
            <a:endParaRPr lang="en-US" sz="3600" b="1" dirty="0" smtClean="0">
              <a:solidFill>
                <a:schemeClr val="hlink"/>
              </a:solidFill>
            </a:endParaRPr>
          </a:p>
          <a:p>
            <a:pPr eaLnBrk="1" hangingPunct="1"/>
            <a:r>
              <a:rPr lang="en-US" dirty="0" smtClean="0"/>
              <a:t>Define </a:t>
            </a:r>
            <a:r>
              <a:rPr lang="en-US" b="1" i="1" dirty="0" smtClean="0"/>
              <a:t>industry</a:t>
            </a:r>
            <a:r>
              <a:rPr lang="en-US" dirty="0" smtClean="0"/>
              <a:t> and give examples of subdivisions of an industry.</a:t>
            </a:r>
            <a:br>
              <a:rPr lang="en-US" dirty="0" smtClean="0"/>
            </a:br>
            <a:endParaRPr lang="en-US" dirty="0" smtClean="0"/>
          </a:p>
          <a:p>
            <a:pPr eaLnBrk="1" hangingPunct="1"/>
            <a:r>
              <a:rPr lang="en-US" dirty="0" smtClean="0"/>
              <a:t>Explain why marketing decisions are based on industry standards, norms, and trends.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2C8160-4379-4388-B5BA-C1B8FDA8F266}" type="slidenum">
              <a:rPr lang="en-US"/>
              <a:pPr>
                <a:defRPr/>
              </a:pPr>
              <a:t>30</a:t>
            </a:fld>
            <a:endParaRPr lang="en-US"/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>
                <a:solidFill>
                  <a:schemeClr val="hlink"/>
                </a:solidFill>
              </a:rPr>
              <a:t>Good Marketing Equals Success</a:t>
            </a:r>
          </a:p>
        </p:txBody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8305800" cy="4683125"/>
          </a:xfrm>
        </p:spPr>
        <p:txBody>
          <a:bodyPr/>
          <a:lstStyle/>
          <a:p>
            <a:pPr eaLnBrk="1" hangingPunct="1"/>
            <a:r>
              <a:rPr lang="en-US" sz="2800" smtClean="0"/>
              <a:t>Promotions (Spread the Word)</a:t>
            </a:r>
          </a:p>
          <a:p>
            <a:pPr lvl="1" eaLnBrk="1" hangingPunct="1"/>
            <a:r>
              <a:rPr lang="en-US" sz="2400" smtClean="0"/>
              <a:t>Brochures: objectives, schedules, requirements, dates, locations, costs, meals, housing, etc. </a:t>
            </a:r>
          </a:p>
          <a:p>
            <a:pPr eaLnBrk="1" hangingPunct="1"/>
            <a:endParaRPr lang="en-US" sz="2800" smtClean="0"/>
          </a:p>
          <a:p>
            <a:pPr eaLnBrk="1" hangingPunct="1"/>
            <a:r>
              <a:rPr lang="en-US" sz="2800" smtClean="0"/>
              <a:t>Promotional Campaigns include: </a:t>
            </a:r>
          </a:p>
          <a:p>
            <a:pPr lvl="2" eaLnBrk="1" hangingPunct="1"/>
            <a:r>
              <a:rPr lang="en-US" smtClean="0"/>
              <a:t>local news coverage in a variety of media</a:t>
            </a:r>
          </a:p>
          <a:p>
            <a:pPr lvl="2" eaLnBrk="1" hangingPunct="1"/>
            <a:r>
              <a:rPr lang="en-US" smtClean="0"/>
              <a:t>product giveaways</a:t>
            </a:r>
          </a:p>
          <a:p>
            <a:pPr lvl="2" eaLnBrk="1" hangingPunct="1"/>
            <a:r>
              <a:rPr lang="en-US" smtClean="0"/>
              <a:t>interviews and photos</a:t>
            </a:r>
          </a:p>
          <a:p>
            <a:pPr lvl="2" eaLnBrk="1" hangingPunct="1"/>
            <a:r>
              <a:rPr lang="en-US" smtClean="0"/>
              <a:t>a community appearance by a camp celebrity</a:t>
            </a:r>
          </a:p>
        </p:txBody>
      </p:sp>
      <p:pic>
        <p:nvPicPr>
          <p:cNvPr id="41989" name="Picture 4"/>
          <p:cNvPicPr>
            <a:picLocks noChangeAspect="1" noChangeArrowheads="1"/>
          </p:cNvPicPr>
          <p:nvPr/>
        </p:nvPicPr>
        <p:blipFill>
          <a:blip r:embed="rId2" cstate="print"/>
          <a:srcRect l="30469" t="39584" r="44531" b="36458"/>
          <a:stretch>
            <a:fillRect/>
          </a:stretch>
        </p:blipFill>
        <p:spPr bwMode="auto">
          <a:xfrm>
            <a:off x="7543800" y="5707063"/>
            <a:ext cx="1600200" cy="115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A75AB7-2146-49DD-986A-2A76DF368498}" type="slidenum">
              <a:rPr lang="en-US"/>
              <a:pPr>
                <a:defRPr/>
              </a:pPr>
              <a:t>31</a:t>
            </a:fld>
            <a:endParaRPr lang="en-US"/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6248400" cy="1143000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chemeClr val="hlink"/>
                </a:solidFill>
              </a:rPr>
              <a:t>On-Going Promotions</a:t>
            </a:r>
          </a:p>
        </p:txBody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534400" cy="4911725"/>
          </a:xfrm>
        </p:spPr>
        <p:txBody>
          <a:bodyPr/>
          <a:lstStyle/>
          <a:p>
            <a:pPr eaLnBrk="1" hangingPunct="1"/>
            <a:r>
              <a:rPr lang="en-US" smtClean="0"/>
              <a:t>Public Relations Materials</a:t>
            </a:r>
          </a:p>
          <a:p>
            <a:pPr lvl="1" eaLnBrk="1" hangingPunct="1"/>
            <a:r>
              <a:rPr lang="en-US" sz="2300" smtClean="0"/>
              <a:t>Success stories, goodwill images, community connections</a:t>
            </a:r>
          </a:p>
          <a:p>
            <a:pPr lvl="1" eaLnBrk="1" hangingPunct="1"/>
            <a:endParaRPr lang="en-US" sz="2300" smtClean="0"/>
          </a:p>
          <a:p>
            <a:pPr eaLnBrk="1" hangingPunct="1"/>
            <a:r>
              <a:rPr lang="en-US" smtClean="0"/>
              <a:t>Follow-up materials are critical for future sessions of camp.</a:t>
            </a:r>
          </a:p>
          <a:p>
            <a:pPr lvl="1" eaLnBrk="1" hangingPunct="1"/>
            <a:r>
              <a:rPr lang="en-US" smtClean="0"/>
              <a:t>parent surveys</a:t>
            </a:r>
          </a:p>
          <a:p>
            <a:pPr lvl="1" eaLnBrk="1" hangingPunct="1"/>
            <a:r>
              <a:rPr lang="en-US" smtClean="0"/>
              <a:t>mailing list of prior attendees</a:t>
            </a:r>
          </a:p>
          <a:p>
            <a:pPr lvl="1" eaLnBrk="1" hangingPunct="1"/>
            <a:r>
              <a:rPr lang="en-US" smtClean="0"/>
              <a:t>alumni incentives</a:t>
            </a:r>
          </a:p>
          <a:p>
            <a:pPr lvl="1" eaLnBrk="1" hangingPunct="1"/>
            <a:r>
              <a:rPr lang="en-US" smtClean="0"/>
              <a:t>alumni networking for potential new campers</a:t>
            </a:r>
          </a:p>
          <a:p>
            <a:pPr lvl="1" eaLnBrk="1" hangingPunct="1"/>
            <a:endParaRPr lang="en-US" smtClean="0"/>
          </a:p>
        </p:txBody>
      </p:sp>
      <p:pic>
        <p:nvPicPr>
          <p:cNvPr id="43013" name="Picture 4"/>
          <p:cNvPicPr>
            <a:picLocks noChangeAspect="1" noChangeArrowheads="1"/>
          </p:cNvPicPr>
          <p:nvPr/>
        </p:nvPicPr>
        <p:blipFill>
          <a:blip r:embed="rId2" cstate="print"/>
          <a:srcRect l="30469" t="39584" r="44531" b="36458"/>
          <a:stretch>
            <a:fillRect/>
          </a:stretch>
        </p:blipFill>
        <p:spPr bwMode="auto">
          <a:xfrm>
            <a:off x="7086600" y="0"/>
            <a:ext cx="2057400" cy="147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F36046-84F4-4A43-83D3-2C15EB0B0BD8}" type="slidenum">
              <a:rPr lang="en-US"/>
              <a:pPr>
                <a:defRPr/>
              </a:pPr>
              <a:t>32</a:t>
            </a:fld>
            <a:endParaRPr lang="en-US" dirty="0"/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Advertising</a:t>
            </a:r>
          </a:p>
        </p:txBody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752600"/>
            <a:ext cx="84582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Conduct Research in the area</a:t>
            </a:r>
          </a:p>
          <a:p>
            <a:pPr lvl="4" eaLnBrk="1" hangingPunct="1">
              <a:lnSpc>
                <a:spcPct val="90000"/>
              </a:lnSpc>
            </a:pPr>
            <a:endParaRPr lang="en-US" smtClean="0"/>
          </a:p>
          <a:p>
            <a:pPr lvl="1" eaLnBrk="1" hangingPunct="1">
              <a:lnSpc>
                <a:spcPct val="90000"/>
              </a:lnSpc>
            </a:pPr>
            <a:r>
              <a:rPr lang="en-US" sz="2600" smtClean="0"/>
              <a:t>What do citizen read daily? Are there free, weekly publications with high rates of advertising success?</a:t>
            </a:r>
            <a:br>
              <a:rPr lang="en-US" sz="2600" smtClean="0"/>
            </a:br>
            <a:endParaRPr lang="en-US" sz="2600" smtClean="0"/>
          </a:p>
          <a:p>
            <a:pPr lvl="1" eaLnBrk="1" hangingPunct="1">
              <a:lnSpc>
                <a:spcPct val="90000"/>
              </a:lnSpc>
            </a:pPr>
            <a:r>
              <a:rPr lang="en-US" sz="2600" smtClean="0"/>
              <a:t>Do area schools have high % of sports players?</a:t>
            </a:r>
            <a:br>
              <a:rPr lang="en-US" sz="2600" smtClean="0"/>
            </a:br>
            <a:endParaRPr lang="en-US" sz="2600" smtClean="0"/>
          </a:p>
          <a:p>
            <a:pPr lvl="1" eaLnBrk="1" hangingPunct="1">
              <a:lnSpc>
                <a:spcPct val="90000"/>
              </a:lnSpc>
            </a:pPr>
            <a:r>
              <a:rPr lang="en-US" sz="2600" smtClean="0"/>
              <a:t>At which local sports facilities could posters and brochures be placed?</a:t>
            </a:r>
            <a:br>
              <a:rPr lang="en-US" sz="2600" smtClean="0"/>
            </a:br>
            <a:endParaRPr lang="en-US" sz="2600" smtClean="0"/>
          </a:p>
          <a:p>
            <a:pPr lvl="1" eaLnBrk="1" hangingPunct="1">
              <a:lnSpc>
                <a:spcPct val="90000"/>
              </a:lnSpc>
            </a:pPr>
            <a:r>
              <a:rPr lang="en-US" sz="2600" smtClean="0"/>
              <a:t>Which are the best radio stations to consider for promotional ads?</a:t>
            </a:r>
            <a:endParaRPr lang="en-US" smtClean="0"/>
          </a:p>
        </p:txBody>
      </p:sp>
      <p:pic>
        <p:nvPicPr>
          <p:cNvPr id="44037" name="Picture 4"/>
          <p:cNvPicPr>
            <a:picLocks noChangeAspect="1" noChangeArrowheads="1"/>
          </p:cNvPicPr>
          <p:nvPr/>
        </p:nvPicPr>
        <p:blipFill>
          <a:blip r:embed="rId2" cstate="print"/>
          <a:srcRect l="30469" t="39584" r="44531" b="36458"/>
          <a:stretch>
            <a:fillRect/>
          </a:stretch>
        </p:blipFill>
        <p:spPr bwMode="auto">
          <a:xfrm>
            <a:off x="6934200" y="0"/>
            <a:ext cx="2209800" cy="158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0B0B3F-6E6D-4382-8D6D-CB2591FFCCAF}" type="slidenum">
              <a:rPr lang="en-US"/>
              <a:pPr>
                <a:defRPr/>
              </a:pPr>
              <a:t>33</a:t>
            </a:fld>
            <a:endParaRPr lang="en-US"/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Advertising</a:t>
            </a:r>
          </a:p>
        </p:txBody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382000" cy="3962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Well researched and thoughtfully planned marketing will yield most effective results.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How do these venues compare?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Newspapers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Magazines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Mailings</a:t>
            </a:r>
          </a:p>
        </p:txBody>
      </p:sp>
      <p:pic>
        <p:nvPicPr>
          <p:cNvPr id="45061" name="Picture 4"/>
          <p:cNvPicPr>
            <a:picLocks noChangeAspect="1" noChangeArrowheads="1"/>
          </p:cNvPicPr>
          <p:nvPr/>
        </p:nvPicPr>
        <p:blipFill>
          <a:blip r:embed="rId2" cstate="print"/>
          <a:srcRect l="30469" t="39584" r="44531" b="36458"/>
          <a:stretch>
            <a:fillRect/>
          </a:stretch>
        </p:blipFill>
        <p:spPr bwMode="auto">
          <a:xfrm>
            <a:off x="6934200" y="0"/>
            <a:ext cx="2209800" cy="158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DB4B10-EDD0-4603-8628-4E5E6E1F98EE}" type="slidenum">
              <a:rPr lang="en-US"/>
              <a:pPr>
                <a:defRPr/>
              </a:pPr>
              <a:t>34</a:t>
            </a:fld>
            <a:endParaRPr lang="en-US"/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304800"/>
            <a:ext cx="8382000" cy="6553200"/>
          </a:xfrm>
        </p:spPr>
        <p:txBody>
          <a:bodyPr/>
          <a:lstStyle/>
          <a:p>
            <a:pPr eaLnBrk="1" hangingPunct="1"/>
            <a:r>
              <a:rPr lang="en-US" sz="2800" smtClean="0"/>
              <a:t>newspapers</a:t>
            </a:r>
          </a:p>
          <a:p>
            <a:pPr lvl="1" eaLnBrk="1" hangingPunct="1"/>
            <a:r>
              <a:rPr lang="en-US" sz="2400" smtClean="0"/>
              <a:t>short ad lead-times</a:t>
            </a:r>
          </a:p>
          <a:p>
            <a:pPr lvl="1" eaLnBrk="1" hangingPunct="1"/>
            <a:r>
              <a:rPr lang="en-US" sz="2400" smtClean="0"/>
              <a:t>inexpensive</a:t>
            </a:r>
          </a:p>
          <a:p>
            <a:pPr lvl="1" eaLnBrk="1" hangingPunct="1"/>
            <a:r>
              <a:rPr lang="en-US" sz="2400" smtClean="0"/>
              <a:t>large non-targeted audience</a:t>
            </a:r>
            <a:br>
              <a:rPr lang="en-US" sz="2400" smtClean="0"/>
            </a:br>
            <a:endParaRPr lang="en-US" sz="2400" smtClean="0"/>
          </a:p>
          <a:p>
            <a:pPr eaLnBrk="1" hangingPunct="1"/>
            <a:r>
              <a:rPr lang="en-US" sz="2800" smtClean="0"/>
              <a:t>magazines and e-zines</a:t>
            </a:r>
          </a:p>
          <a:p>
            <a:pPr lvl="1" eaLnBrk="1" hangingPunct="1"/>
            <a:r>
              <a:rPr lang="en-US" sz="2400" smtClean="0"/>
              <a:t>longer ad lead-times</a:t>
            </a:r>
          </a:p>
          <a:p>
            <a:pPr lvl="1" eaLnBrk="1" hangingPunct="1"/>
            <a:r>
              <a:rPr lang="en-US" sz="2400" smtClean="0"/>
              <a:t>higher ad rates</a:t>
            </a:r>
          </a:p>
          <a:p>
            <a:pPr lvl="1" eaLnBrk="1" hangingPunct="1"/>
            <a:r>
              <a:rPr lang="en-US" sz="2400" smtClean="0"/>
              <a:t>targeted audience</a:t>
            </a:r>
            <a:br>
              <a:rPr lang="en-US" sz="2400" smtClean="0"/>
            </a:br>
            <a:endParaRPr lang="en-US" sz="2400" smtClean="0"/>
          </a:p>
          <a:p>
            <a:pPr eaLnBrk="1" hangingPunct="1"/>
            <a:r>
              <a:rPr lang="en-US" sz="2800" smtClean="0"/>
              <a:t>mailings and brochures</a:t>
            </a:r>
          </a:p>
          <a:p>
            <a:pPr lvl="1" eaLnBrk="1" hangingPunct="1"/>
            <a:r>
              <a:rPr lang="en-US" sz="2400" smtClean="0"/>
              <a:t>direct mail: often most expensive advertising method</a:t>
            </a:r>
          </a:p>
          <a:p>
            <a:pPr lvl="1" eaLnBrk="1" hangingPunct="1"/>
            <a:r>
              <a:rPr lang="en-US" sz="2400" smtClean="0"/>
              <a:t>if it is sent to a well-researched group of consumers, </a:t>
            </a:r>
            <a:br>
              <a:rPr lang="en-US" sz="2400" smtClean="0"/>
            </a:br>
            <a:r>
              <a:rPr lang="en-US" sz="2400" smtClean="0"/>
              <a:t>it can be the most effective method.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FAF6A2-86C3-4000-8C92-3E907C59BBB4}" type="slidenum">
              <a:rPr lang="en-US"/>
              <a:pPr>
                <a:defRPr/>
              </a:pPr>
              <a:t>35</a:t>
            </a:fld>
            <a:endParaRPr lang="en-US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362200"/>
            <a:ext cx="8229600" cy="4038600"/>
          </a:xfrm>
          <a:noFill/>
        </p:spPr>
        <p:txBody>
          <a:bodyPr/>
          <a:lstStyle/>
          <a:p>
            <a:pPr eaLnBrk="1" hangingPunct="1"/>
            <a:r>
              <a:rPr lang="en-US" smtClean="0"/>
              <a:t>Explain the difference between a camp and a clinic.</a:t>
            </a:r>
          </a:p>
          <a:p>
            <a:pPr eaLnBrk="1" hangingPunct="1"/>
            <a:endParaRPr lang="en-US" smtClean="0"/>
          </a:p>
          <a:p>
            <a:pPr lvl="1" eaLnBrk="1" hangingPunct="1"/>
            <a:r>
              <a:rPr lang="en-US" smtClean="0"/>
              <a:t>Camps concentrate on a variety of skills in a given sport (longer)</a:t>
            </a:r>
          </a:p>
          <a:p>
            <a:pPr lvl="4" eaLnBrk="1" hangingPunct="1"/>
            <a:endParaRPr lang="en-US" smtClean="0"/>
          </a:p>
          <a:p>
            <a:pPr lvl="1" eaLnBrk="1" hangingPunct="1"/>
            <a:r>
              <a:rPr lang="en-US" smtClean="0"/>
              <a:t>Clinics focus on only one skill or give short introduction to the sport to beginners (shorter)</a:t>
            </a:r>
          </a:p>
        </p:txBody>
      </p:sp>
      <p:pic>
        <p:nvPicPr>
          <p:cNvPr id="47108" name="Picture 4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286EB2-5C88-4BF0-B077-3B0FA5C588F0}" type="slidenum">
              <a:rPr lang="en-US"/>
              <a:pPr>
                <a:defRPr/>
              </a:pPr>
              <a:t>36</a:t>
            </a:fld>
            <a:endParaRPr lang="en-US"/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676400"/>
            <a:ext cx="8229600" cy="1143000"/>
          </a:xfrm>
        </p:spPr>
        <p:txBody>
          <a:bodyPr/>
          <a:lstStyle/>
          <a:p>
            <a:pPr eaLnBrk="1" hangingPunct="1"/>
            <a:r>
              <a:rPr lang="en-US" sz="2800" b="1" smtClean="0">
                <a:solidFill>
                  <a:srgbClr val="339933"/>
                </a:solidFill>
              </a:rPr>
              <a:t>Lesson 3.3</a:t>
            </a:r>
            <a:r>
              <a:rPr lang="en-US" sz="2000" smtClean="0">
                <a:solidFill>
                  <a:srgbClr val="339933"/>
                </a:solidFill>
              </a:rPr>
              <a:t/>
            </a:r>
            <a:br>
              <a:rPr lang="en-US" sz="2000" smtClean="0">
                <a:solidFill>
                  <a:srgbClr val="339933"/>
                </a:solidFill>
              </a:rPr>
            </a:br>
            <a:r>
              <a:rPr lang="en-US" sz="2000" smtClean="0">
                <a:solidFill>
                  <a:srgbClr val="00CC00"/>
                </a:solidFill>
              </a:rPr>
              <a:t/>
            </a:r>
            <a:br>
              <a:rPr lang="en-US" sz="2000" smtClean="0">
                <a:solidFill>
                  <a:srgbClr val="00CC00"/>
                </a:solidFill>
              </a:rPr>
            </a:br>
            <a:r>
              <a:rPr lang="en-US" sz="4000" b="1" smtClean="0">
                <a:solidFill>
                  <a:schemeClr val="tx1"/>
                </a:solidFill>
              </a:rPr>
              <a:t>Destinations: Travel and Tourism</a:t>
            </a:r>
            <a:r>
              <a:rPr lang="en-US" sz="4000" smtClean="0">
                <a:solidFill>
                  <a:srgbClr val="990000"/>
                </a:solidFill>
              </a:rPr>
              <a:t>  </a:t>
            </a:r>
          </a:p>
        </p:txBody>
      </p:sp>
      <p:sp>
        <p:nvSpPr>
          <p:cNvPr id="4813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3352800"/>
            <a:ext cx="8153400" cy="30781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b="1" smtClean="0">
                <a:solidFill>
                  <a:schemeClr val="hlink"/>
                </a:solidFill>
              </a:rPr>
              <a:t>Goals</a:t>
            </a:r>
          </a:p>
          <a:p>
            <a:pPr eaLnBrk="1" hangingPunct="1"/>
            <a:r>
              <a:rPr lang="en-US" sz="2800" smtClean="0"/>
              <a:t>Explain the role of travel and tourism in sports and entertainment.</a:t>
            </a:r>
          </a:p>
          <a:p>
            <a:pPr eaLnBrk="1" hangingPunct="1"/>
            <a:r>
              <a:rPr lang="en-US" sz="2800" smtClean="0"/>
              <a:t>Discuss the roles of resorts &amp; theme parks.</a:t>
            </a:r>
          </a:p>
        </p:txBody>
      </p:sp>
      <p:pic>
        <p:nvPicPr>
          <p:cNvPr id="48133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81000" y="381000"/>
            <a:ext cx="1495425" cy="1452563"/>
          </a:xfrm>
          <a:noFill/>
        </p:spPr>
      </p:pic>
      <p:pic>
        <p:nvPicPr>
          <p:cNvPr id="48134" name="Picture 5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7162800" y="381000"/>
            <a:ext cx="1609725" cy="145573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65D1AF-3B79-48DE-987F-CFD3CA30B013}" type="slidenum">
              <a:rPr lang="en-US"/>
              <a:pPr>
                <a:defRPr/>
              </a:pPr>
              <a:t>37</a:t>
            </a:fld>
            <a:endParaRPr lang="en-US"/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Opening Act ~ Page 73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828800"/>
            <a:ext cx="7772400" cy="4525963"/>
          </a:xfrm>
        </p:spPr>
        <p:txBody>
          <a:bodyPr/>
          <a:lstStyle/>
          <a:p>
            <a:pPr eaLnBrk="1" hangingPunct="1"/>
            <a:r>
              <a:rPr lang="en-US" smtClean="0"/>
              <a:t>Discuss the disadvantages of owning a business that caters to a very narrow group of people.</a:t>
            </a:r>
            <a:br>
              <a:rPr lang="en-US" smtClean="0"/>
            </a:br>
            <a:endParaRPr lang="en-US" smtClean="0"/>
          </a:p>
          <a:p>
            <a:pPr eaLnBrk="1" hangingPunct="1"/>
            <a:r>
              <a:rPr lang="en-US" smtClean="0"/>
              <a:t>If the hotel had a more general appeal, do you think it would attract more or fewer guests and why?</a:t>
            </a:r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7315200" y="5081588"/>
          <a:ext cx="1828800" cy="1776412"/>
        </p:xfrm>
        <a:graphic>
          <a:graphicData uri="http://schemas.openxmlformats.org/presentationml/2006/ole">
            <p:oleObj spid="_x0000_s1026" name="Bitmap Image" r:id="rId4" imgW="666667" imgH="647619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A5DB3C-4DDB-4F7F-8585-BD0CE8771466}" type="slidenum">
              <a:rPr lang="en-US"/>
              <a:pPr>
                <a:defRPr/>
              </a:pPr>
              <a:t>38</a:t>
            </a:fld>
            <a:endParaRPr lang="en-US"/>
          </a:p>
        </p:txBody>
      </p:sp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TRAVELING</a:t>
            </a:r>
          </a:p>
        </p:txBody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travel industry is the world’s </a:t>
            </a:r>
            <a:br>
              <a:rPr lang="en-US" smtClean="0"/>
            </a:br>
            <a:r>
              <a:rPr lang="en-US" b="1" i="1" u="sng" smtClean="0"/>
              <a:t>largest industry</a:t>
            </a:r>
            <a:r>
              <a:rPr lang="en-US" smtClean="0"/>
              <a:t>.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Travel Industry employs </a:t>
            </a:r>
            <a:r>
              <a:rPr lang="en-US" u="sng" smtClean="0"/>
              <a:t>over 220 million </a:t>
            </a:r>
            <a:r>
              <a:rPr lang="en-US" smtClean="0"/>
              <a:t>people.  (240 million by 2013)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b="1" smtClean="0"/>
              <a:t>Tourism: </a:t>
            </a:r>
            <a:r>
              <a:rPr lang="en-US" smtClean="0"/>
              <a:t>traveling for pleasure</a:t>
            </a:r>
          </a:p>
          <a:p>
            <a:pPr lvl="1" eaLnBrk="1" hangingPunct="1">
              <a:buFontTx/>
              <a:buNone/>
            </a:pPr>
            <a:r>
              <a:rPr lang="en-US" smtClean="0"/>
              <a:t>                  Independent or tour-based travel</a:t>
            </a:r>
          </a:p>
        </p:txBody>
      </p:sp>
      <p:pic>
        <p:nvPicPr>
          <p:cNvPr id="5" name="Picture 2" descr="C:\Users\jsundlin\AppData\Local\Microsoft\Windows\Temporary Internet Files\Content.IE5\FK8YTT1M\MC90041088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0"/>
            <a:ext cx="2362200" cy="230264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hlink"/>
                </a:solidFill>
              </a:rPr>
              <a:t>Attracting Tourists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458200" cy="4267200"/>
          </a:xfrm>
        </p:spPr>
        <p:txBody>
          <a:bodyPr/>
          <a:lstStyle/>
          <a:p>
            <a:r>
              <a:rPr lang="en-US" b="1" u="sng" dirty="0" smtClean="0"/>
              <a:t>Tourism includes</a:t>
            </a:r>
            <a:r>
              <a:rPr lang="en-US" dirty="0" smtClean="0"/>
              <a:t>:</a:t>
            </a:r>
          </a:p>
          <a:p>
            <a:pPr lvl="2">
              <a:lnSpc>
                <a:spcPct val="150000"/>
              </a:lnSpc>
            </a:pPr>
            <a:r>
              <a:rPr lang="en-US" sz="2800" dirty="0" smtClean="0"/>
              <a:t>Vacations</a:t>
            </a:r>
          </a:p>
          <a:p>
            <a:pPr lvl="2">
              <a:lnSpc>
                <a:spcPct val="150000"/>
              </a:lnSpc>
            </a:pPr>
            <a:r>
              <a:rPr lang="en-US" sz="2800" dirty="0" smtClean="0"/>
              <a:t>Family Visits</a:t>
            </a:r>
          </a:p>
          <a:p>
            <a:pPr lvl="2">
              <a:lnSpc>
                <a:spcPct val="150000"/>
              </a:lnSpc>
            </a:pPr>
            <a:r>
              <a:rPr lang="en-US" sz="2800" dirty="0" smtClean="0"/>
              <a:t>Attending Conferences</a:t>
            </a:r>
          </a:p>
          <a:p>
            <a:pPr lvl="2">
              <a:lnSpc>
                <a:spcPct val="150000"/>
              </a:lnSpc>
            </a:pPr>
            <a:r>
              <a:rPr lang="en-US" sz="2800" dirty="0" smtClean="0"/>
              <a:t>Attending Sports &amp; Entertainment Events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781409-6EB3-4011-8DE5-560847AB41B4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  <p:pic>
        <p:nvPicPr>
          <p:cNvPr id="6" name="Picture 3" descr="C:\Users\jsundlin\AppData\Local\Microsoft\Windows\Temporary Internet Files\Content.IE5\V2U36C83\MC9002311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1676400"/>
            <a:ext cx="3810000" cy="269782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B94357-9A76-4405-A693-D38A02E4C06C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THE SPORTS AND ENTERTAINMENT INDUSTRY</a:t>
            </a: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144963"/>
          </a:xfrm>
        </p:spPr>
        <p:txBody>
          <a:bodyPr/>
          <a:lstStyle/>
          <a:p>
            <a:pPr eaLnBrk="1" hangingPunct="1"/>
            <a:r>
              <a:rPr lang="en-US" b="1" dirty="0" smtClean="0"/>
              <a:t>industry</a:t>
            </a:r>
          </a:p>
          <a:p>
            <a:pPr lvl="1" eaLnBrk="1" hangingPunct="1"/>
            <a:r>
              <a:rPr lang="en-US" dirty="0" smtClean="0"/>
              <a:t>a group of organizations involved in producing or handling the same product or type of service</a:t>
            </a:r>
            <a:br>
              <a:rPr lang="en-US" dirty="0" smtClean="0"/>
            </a:br>
            <a:endParaRPr lang="en-US" dirty="0" smtClean="0"/>
          </a:p>
          <a:p>
            <a:pPr eaLnBrk="1" hangingPunct="1"/>
            <a:r>
              <a:rPr lang="en-US" dirty="0" smtClean="0"/>
              <a:t>industry subdivisions</a:t>
            </a:r>
          </a:p>
          <a:p>
            <a:pPr lvl="1" eaLnBrk="1" hangingPunct="1"/>
            <a:r>
              <a:rPr lang="en-US" dirty="0" smtClean="0"/>
              <a:t>subsets (part, group) of an industry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B79CE0-989A-4502-80CE-D6416288A25B}" type="slidenum">
              <a:rPr lang="en-US"/>
              <a:pPr>
                <a:defRPr/>
              </a:pPr>
              <a:t>40</a:t>
            </a:fld>
            <a:endParaRPr lang="en-US"/>
          </a:p>
        </p:txBody>
      </p:sp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hlink"/>
                </a:solidFill>
              </a:rPr>
              <a:t>Attracting Tourists</a:t>
            </a:r>
          </a:p>
        </p:txBody>
      </p:sp>
      <p:sp>
        <p:nvSpPr>
          <p:cNvPr id="205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524000"/>
            <a:ext cx="8458200" cy="4648200"/>
          </a:xfrm>
        </p:spPr>
        <p:txBody>
          <a:bodyPr/>
          <a:lstStyle/>
          <a:p>
            <a:pPr eaLnBrk="1" hangingPunct="1"/>
            <a:r>
              <a:rPr lang="en-US" dirty="0" smtClean="0"/>
              <a:t>How/Why do sporting events bring tourists to their city? Who benefits from tourists?</a:t>
            </a:r>
            <a:br>
              <a:rPr lang="en-US" dirty="0" smtClean="0"/>
            </a:br>
            <a:endParaRPr lang="en-US" dirty="0" smtClean="0"/>
          </a:p>
          <a:p>
            <a:pPr lvl="1" eaLnBrk="1" hangingPunct="1"/>
            <a:r>
              <a:rPr lang="en-US" dirty="0" smtClean="0"/>
              <a:t>Following their Favorite Team</a:t>
            </a:r>
            <a:br>
              <a:rPr lang="en-US" dirty="0" smtClean="0"/>
            </a:br>
            <a:r>
              <a:rPr lang="en-US" sz="2400" dirty="0" smtClean="0"/>
              <a:t>(Packages make it easy and convenient)</a:t>
            </a:r>
            <a:br>
              <a:rPr lang="en-US" sz="2400" dirty="0" smtClean="0"/>
            </a:br>
            <a:endParaRPr lang="en-US" sz="2400" dirty="0" smtClean="0"/>
          </a:p>
          <a:p>
            <a:pPr lvl="1" eaLnBrk="1" hangingPunct="1"/>
            <a:r>
              <a:rPr lang="en-US" dirty="0" smtClean="0"/>
              <a:t>Hotels, restaurants, </a:t>
            </a:r>
            <a:br>
              <a:rPr lang="en-US" dirty="0" smtClean="0"/>
            </a:br>
            <a:r>
              <a:rPr lang="en-US" dirty="0" smtClean="0"/>
              <a:t>airlines, trains, buses, </a:t>
            </a:r>
            <a:br>
              <a:rPr lang="en-US" dirty="0" smtClean="0"/>
            </a:br>
            <a:r>
              <a:rPr lang="en-US" dirty="0" smtClean="0"/>
              <a:t>shopping malls, </a:t>
            </a:r>
            <a:br>
              <a:rPr lang="en-US" dirty="0" smtClean="0"/>
            </a:br>
            <a:r>
              <a:rPr lang="en-US" dirty="0" smtClean="0"/>
              <a:t>gas stations, </a:t>
            </a:r>
            <a:br>
              <a:rPr lang="en-US" dirty="0" smtClean="0"/>
            </a:br>
            <a:r>
              <a:rPr lang="en-US" dirty="0" smtClean="0"/>
              <a:t>vehicle rentals, etc.  </a:t>
            </a:r>
          </a:p>
          <a:p>
            <a:pPr eaLnBrk="1" hangingPunct="1"/>
            <a:endParaRPr lang="en-US" dirty="0" smtClean="0"/>
          </a:p>
        </p:txBody>
      </p:sp>
      <p:pic>
        <p:nvPicPr>
          <p:cNvPr id="2" name="Picture 4" descr="http://mlb.mlb.com/images/2011/10/26/Etkl2sqm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4325364"/>
            <a:ext cx="4495800" cy="253263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D944D8-E880-4F2F-980B-D8F4BDD13728}" type="slidenum">
              <a:rPr lang="en-US"/>
              <a:pPr>
                <a:defRPr/>
              </a:pPr>
              <a:t>41</a:t>
            </a:fld>
            <a:endParaRPr lang="en-US"/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Attracting Tourists</a:t>
            </a:r>
          </a:p>
        </p:txBody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057400"/>
            <a:ext cx="8153400" cy="4267200"/>
          </a:xfrm>
        </p:spPr>
        <p:txBody>
          <a:bodyPr/>
          <a:lstStyle/>
          <a:p>
            <a:pPr marL="396875" indent="-396875" eaLnBrk="1" hangingPunct="1"/>
            <a:r>
              <a:rPr lang="en-US" b="1" i="1" u="sng" dirty="0" smtClean="0"/>
              <a:t>Travel Trade</a:t>
            </a:r>
          </a:p>
          <a:p>
            <a:pPr marL="808038" lvl="1" indent="-409575" eaLnBrk="1" hangingPunct="1"/>
            <a:r>
              <a:rPr lang="en-US" dirty="0" smtClean="0"/>
              <a:t>Companies and individuals who create and market tours</a:t>
            </a:r>
            <a:br>
              <a:rPr lang="en-US" dirty="0" smtClean="0"/>
            </a:br>
            <a:endParaRPr lang="en-US" dirty="0" smtClean="0"/>
          </a:p>
          <a:p>
            <a:pPr marL="808038" lvl="1" indent="-409575" eaLnBrk="1" hangingPunct="1"/>
            <a:r>
              <a:rPr lang="en-US" b="1" i="1" dirty="0" smtClean="0"/>
              <a:t>Mission</a:t>
            </a:r>
            <a:r>
              <a:rPr lang="en-US" dirty="0" smtClean="0"/>
              <a:t>: increase the volume </a:t>
            </a:r>
            <a:br>
              <a:rPr lang="en-US" dirty="0" smtClean="0"/>
            </a:br>
            <a:r>
              <a:rPr lang="en-US" dirty="0" smtClean="0"/>
              <a:t>of visitors and their spending.</a:t>
            </a:r>
          </a:p>
        </p:txBody>
      </p:sp>
      <p:pic>
        <p:nvPicPr>
          <p:cNvPr id="144388" name="Picture 4" descr="C:\Users\jsundlin\AppData\Local\Microsoft\Windows\Temporary Internet Files\Content.IE5\409LU8KC\MC90023110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1" y="3738484"/>
            <a:ext cx="2743200" cy="311951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4033A2-1AE1-4C9C-920F-7BE68F18B191}" type="slidenum">
              <a:rPr lang="en-US"/>
              <a:pPr>
                <a:defRPr/>
              </a:pPr>
              <a:t>42</a:t>
            </a:fld>
            <a:endParaRPr lang="en-US"/>
          </a:p>
        </p:txBody>
      </p:sp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Attracting Tourists</a:t>
            </a:r>
          </a:p>
        </p:txBody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8153400" cy="4495800"/>
          </a:xfrm>
        </p:spPr>
        <p:txBody>
          <a:bodyPr/>
          <a:lstStyle/>
          <a:p>
            <a:pPr marL="396875" indent="-396875" eaLnBrk="1" hangingPunct="1"/>
            <a:r>
              <a:rPr lang="en-US" b="1" smtClean="0"/>
              <a:t>direct economic impact</a:t>
            </a:r>
          </a:p>
          <a:p>
            <a:pPr marL="808038" lvl="1" indent="-409575" eaLnBrk="1" hangingPunct="1"/>
            <a:r>
              <a:rPr lang="en-US" smtClean="0"/>
              <a:t>total of </a:t>
            </a:r>
            <a:r>
              <a:rPr lang="en-US" b="1" u="sng" smtClean="0"/>
              <a:t>new spending</a:t>
            </a:r>
            <a:r>
              <a:rPr lang="en-US" smtClean="0"/>
              <a:t> resulting from the event or attraction</a:t>
            </a:r>
            <a:br>
              <a:rPr lang="en-US" smtClean="0"/>
            </a:br>
            <a:endParaRPr lang="en-US" smtClean="0"/>
          </a:p>
          <a:p>
            <a:pPr marL="396875" indent="-396875" eaLnBrk="1" hangingPunct="1"/>
            <a:r>
              <a:rPr lang="en-US" b="1" smtClean="0"/>
              <a:t>indirect economic impact</a:t>
            </a:r>
          </a:p>
          <a:p>
            <a:pPr marL="808038" lvl="1" indent="-409575" eaLnBrk="1" hangingPunct="1"/>
            <a:r>
              <a:rPr lang="en-US" b="1" i="1" u="sng" smtClean="0"/>
              <a:t>multiplier effect:</a:t>
            </a:r>
          </a:p>
          <a:p>
            <a:pPr marL="1144588" lvl="2" indent="-334963" eaLnBrk="1" hangingPunct="1"/>
            <a:r>
              <a:rPr lang="en-US" smtClean="0"/>
              <a:t>the portion of the money spent locally by visitors that is in turn spent by local residents</a:t>
            </a:r>
            <a:br>
              <a:rPr lang="en-US" smtClean="0"/>
            </a:br>
            <a:r>
              <a:rPr lang="en-US" smtClean="0"/>
              <a:t>(local taxes paid on all the extra sales)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6A33FC-E4B9-42EC-AC2A-F749FBBBC99F}" type="slidenum">
              <a:rPr lang="en-US"/>
              <a:pPr>
                <a:defRPr/>
              </a:pPr>
              <a:t>43</a:t>
            </a:fld>
            <a:endParaRPr lang="en-US"/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Tailor-Made Vacations</a:t>
            </a:r>
          </a:p>
        </p:txBody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828800"/>
            <a:ext cx="8229600" cy="4572000"/>
          </a:xfrm>
        </p:spPr>
        <p:txBody>
          <a:bodyPr/>
          <a:lstStyle/>
          <a:p>
            <a:pPr eaLnBrk="1" hangingPunct="1"/>
            <a:r>
              <a:rPr lang="en-US" b="1" smtClean="0"/>
              <a:t>niche travel</a:t>
            </a:r>
          </a:p>
          <a:p>
            <a:pPr lvl="1" eaLnBrk="1" hangingPunct="1"/>
            <a:r>
              <a:rPr lang="en-US" smtClean="0"/>
              <a:t>travel planned around a special interest</a:t>
            </a:r>
            <a:br>
              <a:rPr lang="en-US" smtClean="0"/>
            </a:br>
            <a:endParaRPr lang="en-US" smtClean="0"/>
          </a:p>
          <a:p>
            <a:pPr lvl="1" eaLnBrk="1" hangingPunct="1"/>
            <a:r>
              <a:rPr lang="en-US" smtClean="0"/>
              <a:t>Music Enthusiasts: European Tour following a concert series of a specific genre.</a:t>
            </a:r>
            <a:br>
              <a:rPr lang="en-US" smtClean="0"/>
            </a:br>
            <a:endParaRPr lang="en-US" smtClean="0"/>
          </a:p>
          <a:p>
            <a:pPr lvl="1" eaLnBrk="1" hangingPunct="1"/>
            <a:r>
              <a:rPr lang="en-US" smtClean="0"/>
              <a:t>Demographic Breakdowns</a:t>
            </a:r>
          </a:p>
          <a:p>
            <a:pPr lvl="1" eaLnBrk="1" hangingPunct="1"/>
            <a:r>
              <a:rPr lang="en-US" smtClean="0"/>
              <a:t>Hobby Breakdowns</a:t>
            </a:r>
            <a:r>
              <a:rPr lang="en-US" sz="1400" smtClean="0"/>
              <a:t>  </a:t>
            </a:r>
            <a:r>
              <a:rPr lang="en-US" sz="1400" smtClean="0">
                <a:hlinkClick r:id="rId3"/>
              </a:rPr>
              <a:t>www.tourvacationstogo.com/</a:t>
            </a:r>
            <a:r>
              <a:rPr lang="en-US" sz="1400" smtClean="0"/>
              <a:t> </a:t>
            </a:r>
          </a:p>
          <a:p>
            <a:pPr lvl="1" eaLnBrk="1" hangingPunct="1"/>
            <a:endParaRPr lang="en-US" smtClean="0"/>
          </a:p>
        </p:txBody>
      </p:sp>
      <p:pic>
        <p:nvPicPr>
          <p:cNvPr id="52229" name="Picture 4"/>
          <p:cNvPicPr>
            <a:picLocks noChangeAspect="1" noChangeArrowheads="1"/>
          </p:cNvPicPr>
          <p:nvPr/>
        </p:nvPicPr>
        <p:blipFill>
          <a:blip r:embed="rId4" cstate="print"/>
          <a:srcRect l="40625" t="38542" r="33594" b="33333"/>
          <a:stretch>
            <a:fillRect/>
          </a:stretch>
        </p:blipFill>
        <p:spPr bwMode="auto">
          <a:xfrm>
            <a:off x="7086600" y="5175250"/>
            <a:ext cx="2057400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ED3DF1-0FB9-4668-9D4E-776C0EA17645}" type="slidenum">
              <a:rPr lang="en-US"/>
              <a:pPr>
                <a:defRPr/>
              </a:pPr>
              <a:t>44</a:t>
            </a:fld>
            <a:endParaRPr lang="en-US"/>
          </a:p>
        </p:txBody>
      </p:sp>
      <p:sp>
        <p:nvSpPr>
          <p:cNvPr id="53251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Ecotourism</a:t>
            </a:r>
          </a:p>
        </p:txBody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828800"/>
            <a:ext cx="8229600" cy="4114800"/>
          </a:xfrm>
        </p:spPr>
        <p:txBody>
          <a:bodyPr/>
          <a:lstStyle/>
          <a:p>
            <a:pPr eaLnBrk="1" hangingPunct="1"/>
            <a:r>
              <a:rPr lang="en-US" b="1" smtClean="0"/>
              <a:t>Ecotourism:</a:t>
            </a:r>
          </a:p>
          <a:p>
            <a:pPr lvl="1" eaLnBrk="1" hangingPunct="1"/>
            <a:r>
              <a:rPr lang="en-US" smtClean="0"/>
              <a:t>responsible travel to natural areas that conserves the environment and sustains the well being of the local people</a:t>
            </a:r>
            <a:br>
              <a:rPr lang="en-US" smtClean="0"/>
            </a:br>
            <a:endParaRPr lang="en-US" smtClean="0"/>
          </a:p>
          <a:p>
            <a:pPr lvl="1" eaLnBrk="1" hangingPunct="1"/>
            <a:r>
              <a:rPr lang="en-US" smtClean="0"/>
              <a:t>Minimize negative impacts of visitors on environment &amp; culture but help host country </a:t>
            </a:r>
          </a:p>
        </p:txBody>
      </p:sp>
      <p:pic>
        <p:nvPicPr>
          <p:cNvPr id="53253" name="Picture 4"/>
          <p:cNvPicPr>
            <a:picLocks noChangeAspect="1" noChangeArrowheads="1"/>
          </p:cNvPicPr>
          <p:nvPr/>
        </p:nvPicPr>
        <p:blipFill>
          <a:blip r:embed="rId3" cstate="print"/>
          <a:srcRect l="40625" t="38542" r="33594" b="33333"/>
          <a:stretch>
            <a:fillRect/>
          </a:stretch>
        </p:blipFill>
        <p:spPr bwMode="auto">
          <a:xfrm>
            <a:off x="7239000" y="5300663"/>
            <a:ext cx="1905000" cy="155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64DAFF-150E-492C-BD80-1456F8814501}" type="slidenum">
              <a:rPr lang="en-US"/>
              <a:pPr>
                <a:defRPr/>
              </a:pPr>
              <a:t>45</a:t>
            </a:fld>
            <a:endParaRPr lang="en-US"/>
          </a:p>
        </p:txBody>
      </p:sp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Ecotourism</a:t>
            </a:r>
          </a:p>
        </p:txBody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828800"/>
            <a:ext cx="8229600" cy="4114800"/>
          </a:xfrm>
        </p:spPr>
        <p:txBody>
          <a:bodyPr/>
          <a:lstStyle/>
          <a:p>
            <a:pPr eaLnBrk="1" hangingPunct="1"/>
            <a:r>
              <a:rPr lang="en-US" b="1" smtClean="0"/>
              <a:t>Sustainable Tourism:</a:t>
            </a:r>
          </a:p>
          <a:p>
            <a:pPr lvl="1" eaLnBrk="1" hangingPunct="1"/>
            <a:r>
              <a:rPr lang="en-US" smtClean="0"/>
              <a:t>enjoying while simultaneously preserving natural environments so that they may also be enjoyed in the future</a:t>
            </a:r>
            <a:br>
              <a:rPr lang="en-US" smtClean="0"/>
            </a:br>
            <a:endParaRPr lang="en-US" smtClean="0"/>
          </a:p>
          <a:p>
            <a:pPr lvl="1" eaLnBrk="1" hangingPunct="1"/>
            <a:r>
              <a:rPr lang="en-US" smtClean="0"/>
              <a:t>Locals plan and provide products/services</a:t>
            </a:r>
          </a:p>
          <a:p>
            <a:pPr lvl="1" eaLnBrk="1" hangingPunct="1"/>
            <a:r>
              <a:rPr lang="en-US" smtClean="0"/>
              <a:t>Locally owned lodging used, benefits locals.</a:t>
            </a:r>
          </a:p>
          <a:p>
            <a:pPr lvl="1" eaLnBrk="1" hangingPunct="1"/>
            <a:endParaRPr lang="en-US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02C9A2-EA7C-40BF-B9B4-FD7C30C9B46D}" type="slidenum">
              <a:rPr lang="en-US"/>
              <a:pPr>
                <a:defRPr/>
              </a:pPr>
              <a:t>46</a:t>
            </a:fld>
            <a:endParaRPr lang="en-US"/>
          </a:p>
        </p:txBody>
      </p:sp>
      <p:sp>
        <p:nvSpPr>
          <p:cNvPr id="5529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495800"/>
          </a:xfrm>
        </p:spPr>
        <p:txBody>
          <a:bodyPr/>
          <a:lstStyle/>
          <a:p>
            <a:pPr eaLnBrk="1" hangingPunct="1"/>
            <a:r>
              <a:rPr lang="en-US" smtClean="0"/>
              <a:t>Attracting visitors is critical to keeping a hall of fame alive. </a:t>
            </a:r>
            <a:r>
              <a:rPr lang="en-US" sz="2800" i="1" smtClean="0"/>
              <a:t>(Perfect Marketing Mix)</a:t>
            </a:r>
          </a:p>
          <a:p>
            <a:pPr lvl="1" eaLnBrk="1" hangingPunct="1"/>
            <a:r>
              <a:rPr lang="en-US" smtClean="0"/>
              <a:t>Word of Mouth is most effective promotion</a:t>
            </a:r>
            <a:br>
              <a:rPr lang="en-US" smtClean="0"/>
            </a:br>
            <a:endParaRPr lang="en-US" smtClean="0"/>
          </a:p>
          <a:p>
            <a:pPr lvl="1" eaLnBrk="1" hangingPunct="1"/>
            <a:r>
              <a:rPr lang="en-US" smtClean="0"/>
              <a:t>Right theme (Product)</a:t>
            </a:r>
          </a:p>
          <a:p>
            <a:pPr lvl="1" eaLnBrk="1" hangingPunct="1"/>
            <a:r>
              <a:rPr lang="en-US" smtClean="0"/>
              <a:t>Convenient Location (Specific to theme?)</a:t>
            </a:r>
          </a:p>
          <a:p>
            <a:pPr lvl="1" eaLnBrk="1" hangingPunct="1"/>
            <a:r>
              <a:rPr lang="en-US" smtClean="0"/>
              <a:t>Appealing Promotion (Packages?)</a:t>
            </a:r>
          </a:p>
          <a:p>
            <a:pPr lvl="1" eaLnBrk="1" hangingPunct="1"/>
            <a:r>
              <a:rPr lang="en-US" smtClean="0"/>
              <a:t>Fair Price </a:t>
            </a:r>
          </a:p>
        </p:txBody>
      </p:sp>
      <p:sp>
        <p:nvSpPr>
          <p:cNvPr id="55300" name="Rectangle 3"/>
          <p:cNvSpPr>
            <a:spLocks noChangeArrowheads="1"/>
          </p:cNvSpPr>
          <p:nvPr/>
        </p:nvSpPr>
        <p:spPr bwMode="auto">
          <a:xfrm>
            <a:off x="685800" y="5334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sz="4400">
                <a:solidFill>
                  <a:schemeClr val="hlink"/>
                </a:solidFill>
                <a:latin typeface="Arial" charset="0"/>
              </a:rPr>
              <a:t>Halls of Fame</a:t>
            </a:r>
          </a:p>
        </p:txBody>
      </p:sp>
      <p:pic>
        <p:nvPicPr>
          <p:cNvPr id="55301" name="Picture 4"/>
          <p:cNvPicPr>
            <a:picLocks noChangeAspect="1" noChangeArrowheads="1"/>
          </p:cNvPicPr>
          <p:nvPr/>
        </p:nvPicPr>
        <p:blipFill>
          <a:blip r:embed="rId3" cstate="print"/>
          <a:srcRect l="40625" t="38542" r="33594" b="33333"/>
          <a:stretch>
            <a:fillRect/>
          </a:stretch>
        </p:blipFill>
        <p:spPr bwMode="auto">
          <a:xfrm>
            <a:off x="7391400" y="5424488"/>
            <a:ext cx="1752600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D52632-DD23-4223-BA97-592DB7F9D2E6}" type="slidenum">
              <a:rPr lang="en-US"/>
              <a:pPr>
                <a:defRPr/>
              </a:pPr>
              <a:t>47</a:t>
            </a:fld>
            <a:endParaRPr lang="en-US"/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495800"/>
          </a:xfrm>
        </p:spPr>
        <p:txBody>
          <a:bodyPr/>
          <a:lstStyle/>
          <a:p>
            <a:pPr eaLnBrk="1" hangingPunct="1"/>
            <a:r>
              <a:rPr lang="en-US" dirty="0" smtClean="0"/>
              <a:t>Some H.O.F. offer a complete destination.</a:t>
            </a:r>
          </a:p>
          <a:p>
            <a:pPr lvl="1" eaLnBrk="1" hangingPunct="1"/>
            <a:r>
              <a:rPr lang="en-US" sz="2700" dirty="0" smtClean="0"/>
              <a:t>additional entertainment sources located nearby</a:t>
            </a:r>
          </a:p>
          <a:p>
            <a:pPr lvl="1" eaLnBrk="1" hangingPunct="1"/>
            <a:r>
              <a:rPr lang="en-US" sz="2700" dirty="0" smtClean="0"/>
              <a:t>World Golf: golf, museum, shopping, dining</a:t>
            </a:r>
            <a:br>
              <a:rPr lang="en-US" sz="2700" dirty="0" smtClean="0"/>
            </a:br>
            <a:r>
              <a:rPr lang="en-US" sz="2700" dirty="0" smtClean="0"/>
              <a:t>theaters, hotels, custom packages, etc. </a:t>
            </a:r>
          </a:p>
          <a:p>
            <a:pPr lvl="1" eaLnBrk="1" hangingPunct="1"/>
            <a:endParaRPr lang="en-US" sz="2700" dirty="0" smtClean="0"/>
          </a:p>
          <a:p>
            <a:pPr lvl="1" eaLnBrk="1" hangingPunct="1">
              <a:buFontTx/>
              <a:buNone/>
            </a:pPr>
            <a:endParaRPr lang="en-US" sz="2700" dirty="0" smtClean="0"/>
          </a:p>
        </p:txBody>
      </p:sp>
      <p:sp>
        <p:nvSpPr>
          <p:cNvPr id="56324" name="Rectangle 3"/>
          <p:cNvSpPr>
            <a:spLocks noChangeArrowheads="1"/>
          </p:cNvSpPr>
          <p:nvPr/>
        </p:nvSpPr>
        <p:spPr bwMode="auto">
          <a:xfrm>
            <a:off x="685800" y="5334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sz="4400">
                <a:solidFill>
                  <a:schemeClr val="hlink"/>
                </a:solidFill>
                <a:latin typeface="Arial" charset="0"/>
              </a:rPr>
              <a:t>Halls of Fame</a:t>
            </a:r>
          </a:p>
        </p:txBody>
      </p:sp>
      <p:pic>
        <p:nvPicPr>
          <p:cNvPr id="56325" name="Picture 4"/>
          <p:cNvPicPr>
            <a:picLocks noChangeAspect="1" noChangeArrowheads="1"/>
          </p:cNvPicPr>
          <p:nvPr/>
        </p:nvPicPr>
        <p:blipFill>
          <a:blip r:embed="rId3" cstate="print"/>
          <a:srcRect l="40625" t="38542" r="33594" b="33333"/>
          <a:stretch>
            <a:fillRect/>
          </a:stretch>
        </p:blipFill>
        <p:spPr bwMode="auto">
          <a:xfrm>
            <a:off x="7391400" y="0"/>
            <a:ext cx="1752600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2100" name="Picture 4" descr="http://media.fanbase.com/favicons/www.worldgolfhalloffame.org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52600" y="3612325"/>
            <a:ext cx="2362200" cy="3245675"/>
          </a:xfrm>
          <a:prstGeom prst="rect">
            <a:avLst/>
          </a:prstGeom>
          <a:noFill/>
        </p:spPr>
      </p:pic>
      <p:pic>
        <p:nvPicPr>
          <p:cNvPr id="132101" name="Picture 5">
            <a:hlinkClick r:id="rId4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00600" y="3962400"/>
            <a:ext cx="3209925" cy="2630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314BFE-D535-47D3-B162-9B28E6F343B5}" type="slidenum">
              <a:rPr lang="en-US"/>
              <a:pPr>
                <a:defRPr/>
              </a:pPr>
              <a:t>48</a:t>
            </a:fld>
            <a:endParaRPr lang="en-US"/>
          </a:p>
        </p:txBody>
      </p:sp>
      <p:sp>
        <p:nvSpPr>
          <p:cNvPr id="5570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2590800"/>
            <a:ext cx="8382000" cy="3505200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What is the mission of the travel trade?</a:t>
            </a:r>
            <a:br>
              <a:rPr lang="en-US" dirty="0" smtClean="0"/>
            </a:br>
            <a:endParaRPr lang="en-US" dirty="0" smtClean="0"/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Increase volume of visitors and their spending</a:t>
            </a:r>
          </a:p>
          <a:p>
            <a:pPr lvl="2" eaLnBrk="1" hangingPunct="1">
              <a:lnSpc>
                <a:spcPct val="90000"/>
              </a:lnSpc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What does Ecotourism attempt to do?</a:t>
            </a:r>
            <a:br>
              <a:rPr lang="en-US" dirty="0" smtClean="0"/>
            </a:br>
            <a:endParaRPr lang="en-US" dirty="0" smtClean="0"/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Minimize negative visitor impacts, help locals</a:t>
            </a:r>
          </a:p>
        </p:txBody>
      </p:sp>
      <p:pic>
        <p:nvPicPr>
          <p:cNvPr id="57348" name="Picture 3"/>
          <p:cNvPicPr>
            <a:picLocks noChangeAspect="1" noChangeArrowheads="1"/>
          </p:cNvPicPr>
          <p:nvPr/>
        </p:nvPicPr>
        <p:blipFill>
          <a:blip r:embed="rId3" cstate="print"/>
          <a:srcRect t="3226"/>
          <a:stretch>
            <a:fillRect/>
          </a:stretch>
        </p:blipFill>
        <p:spPr bwMode="auto">
          <a:xfrm>
            <a:off x="457200" y="3048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0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0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0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7058" grpId="0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4FC3B7-F9D8-473C-88ED-4228C175D356}" type="slidenum">
              <a:rPr lang="en-US"/>
              <a:pPr>
                <a:defRPr/>
              </a:pPr>
              <a:t>49</a:t>
            </a:fld>
            <a:endParaRPr lang="en-US"/>
          </a:p>
        </p:txBody>
      </p:sp>
      <p:sp>
        <p:nvSpPr>
          <p:cNvPr id="58371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81000"/>
            <a:ext cx="77724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RESORTS AND THEME PARKS</a:t>
            </a:r>
          </a:p>
        </p:txBody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8153400" cy="4648200"/>
          </a:xfrm>
        </p:spPr>
        <p:txBody>
          <a:bodyPr/>
          <a:lstStyle/>
          <a:p>
            <a:pPr eaLnBrk="1" hangingPunct="1"/>
            <a:r>
              <a:rPr lang="en-US" b="1" u="sng" smtClean="0"/>
              <a:t>theme parks </a:t>
            </a:r>
          </a:p>
          <a:p>
            <a:pPr lvl="1" eaLnBrk="1" hangingPunct="1"/>
            <a:r>
              <a:rPr lang="en-US" smtClean="0"/>
              <a:t>family-oriented destinations</a:t>
            </a:r>
          </a:p>
          <a:p>
            <a:pPr lvl="1" eaLnBrk="1" hangingPunct="1"/>
            <a:r>
              <a:rPr lang="en-US" smtClean="0"/>
              <a:t>activities, rides, other attractions</a:t>
            </a:r>
          </a:p>
          <a:p>
            <a:pPr lvl="1" eaLnBrk="1" hangingPunct="1"/>
            <a:r>
              <a:rPr lang="en-US" smtClean="0"/>
              <a:t>centered around movies, cartoons, TV shows</a:t>
            </a:r>
            <a:br>
              <a:rPr lang="en-US" smtClean="0"/>
            </a:br>
            <a:endParaRPr lang="en-US" sz="1200" smtClean="0"/>
          </a:p>
          <a:p>
            <a:pPr eaLnBrk="1" hangingPunct="1"/>
            <a:r>
              <a:rPr lang="en-US" b="1" u="sng" smtClean="0"/>
              <a:t>resorts</a:t>
            </a:r>
          </a:p>
          <a:p>
            <a:pPr lvl="1" eaLnBrk="1" hangingPunct="1"/>
            <a:r>
              <a:rPr lang="en-US" smtClean="0"/>
              <a:t>aimed towards adult destinations</a:t>
            </a:r>
          </a:p>
          <a:p>
            <a:pPr lvl="1" eaLnBrk="1" hangingPunct="1"/>
            <a:r>
              <a:rPr lang="en-US" smtClean="0"/>
              <a:t>recreational sports, relaxing activities</a:t>
            </a:r>
          </a:p>
          <a:p>
            <a:pPr lvl="1" eaLnBrk="1" hangingPunct="1"/>
            <a:r>
              <a:rPr lang="en-US" smtClean="0"/>
              <a:t>with or without celebrity connections</a:t>
            </a:r>
          </a:p>
        </p:txBody>
      </p:sp>
      <p:pic>
        <p:nvPicPr>
          <p:cNvPr id="58373" name="Picture 4"/>
          <p:cNvPicPr>
            <a:picLocks noChangeAspect="1" noChangeArrowheads="1"/>
          </p:cNvPicPr>
          <p:nvPr/>
        </p:nvPicPr>
        <p:blipFill>
          <a:blip r:embed="rId3" cstate="print"/>
          <a:srcRect l="40625" t="38542" r="33594" b="33333"/>
          <a:stretch>
            <a:fillRect/>
          </a:stretch>
        </p:blipFill>
        <p:spPr bwMode="auto">
          <a:xfrm>
            <a:off x="7543800" y="5549900"/>
            <a:ext cx="1600200" cy="130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159ECB-2368-4D12-A7BF-5850F35911B8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/>
            <a:r>
              <a:rPr lang="en-US" smtClean="0"/>
              <a:t>Subdivisions</a:t>
            </a: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686800" cy="5257800"/>
          </a:xfrm>
        </p:spPr>
        <p:txBody>
          <a:bodyPr/>
          <a:lstStyle/>
          <a:p>
            <a:pPr eaLnBrk="1" hangingPunct="1"/>
            <a:r>
              <a:rPr lang="en-US" b="1" u="sng" dirty="0" smtClean="0"/>
              <a:t>Music Industry</a:t>
            </a:r>
          </a:p>
          <a:p>
            <a:pPr lvl="1" eaLnBrk="1" hangingPunct="1"/>
            <a:r>
              <a:rPr lang="en-US" sz="2600" dirty="0" smtClean="0"/>
              <a:t>Country, Rock, Top 40s, Hip-Hop, Classics</a:t>
            </a:r>
          </a:p>
          <a:p>
            <a:pPr eaLnBrk="1" hangingPunct="1"/>
            <a:r>
              <a:rPr lang="en-US" b="1" u="sng" dirty="0" smtClean="0"/>
              <a:t>Hotels Industry</a:t>
            </a:r>
          </a:p>
          <a:p>
            <a:pPr lvl="1" eaLnBrk="1" hangingPunct="1"/>
            <a:r>
              <a:rPr lang="en-US" sz="2600" dirty="0" smtClean="0"/>
              <a:t>Full Service, Limited Service, Economy, B &amp;</a:t>
            </a:r>
            <a:r>
              <a:rPr lang="en-US" dirty="0" smtClean="0"/>
              <a:t> B</a:t>
            </a:r>
          </a:p>
          <a:p>
            <a:pPr eaLnBrk="1" hangingPunct="1"/>
            <a:r>
              <a:rPr lang="en-US" b="1" u="sng" dirty="0" smtClean="0"/>
              <a:t>Sports Camp Industry</a:t>
            </a:r>
          </a:p>
          <a:p>
            <a:pPr lvl="1" eaLnBrk="1" hangingPunct="1"/>
            <a:r>
              <a:rPr lang="en-US" sz="2600" dirty="0" smtClean="0"/>
              <a:t>Sports Type, Dance Team, Cheerleading</a:t>
            </a:r>
          </a:p>
          <a:p>
            <a:pPr eaLnBrk="1" hangingPunct="1"/>
            <a:r>
              <a:rPr lang="en-US" b="1" u="sng" dirty="0" smtClean="0"/>
              <a:t>TV Industry</a:t>
            </a:r>
          </a:p>
          <a:p>
            <a:pPr lvl="1" eaLnBrk="1" hangingPunct="1"/>
            <a:r>
              <a:rPr lang="en-US" sz="2600" dirty="0" smtClean="0"/>
              <a:t>Reality, Sitcoms, Sports, Soaps, Educational</a:t>
            </a:r>
          </a:p>
          <a:p>
            <a:pPr eaLnBrk="1" hangingPunct="1"/>
            <a:r>
              <a:rPr lang="en-US" b="1" u="sng" dirty="0" smtClean="0"/>
              <a:t>College Sports</a:t>
            </a:r>
          </a:p>
          <a:p>
            <a:pPr lvl="1" eaLnBrk="1" hangingPunct="1"/>
            <a:r>
              <a:rPr lang="en-US" sz="2600" dirty="0" smtClean="0"/>
              <a:t>Football, baseball, soccer, softball, lacrosse, etc.</a:t>
            </a:r>
          </a:p>
          <a:p>
            <a:pPr lvl="1" eaLnBrk="1" hangingPunct="1"/>
            <a:endParaRPr lang="en-US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CE5483-F147-4EC6-8686-AD7A1E2817A5}" type="slidenum">
              <a:rPr lang="en-US"/>
              <a:pPr>
                <a:defRPr/>
              </a:pPr>
              <a:t>50</a:t>
            </a:fld>
            <a:endParaRPr lang="en-US"/>
          </a:p>
        </p:txBody>
      </p:sp>
      <p:sp>
        <p:nvSpPr>
          <p:cNvPr id="593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Theme Park Central</a:t>
            </a:r>
          </a:p>
        </p:txBody>
      </p:sp>
      <p:sp>
        <p:nvSpPr>
          <p:cNvPr id="5939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981200"/>
            <a:ext cx="4038600" cy="4419600"/>
          </a:xfrm>
        </p:spPr>
        <p:txBody>
          <a:bodyPr/>
          <a:lstStyle/>
          <a:p>
            <a:pPr eaLnBrk="1" hangingPunct="1"/>
            <a:r>
              <a:rPr lang="en-US" sz="2800" smtClean="0"/>
              <a:t>Orlando, Florida has:</a:t>
            </a:r>
          </a:p>
          <a:p>
            <a:pPr lvl="1" eaLnBrk="1" hangingPunct="1"/>
            <a:r>
              <a:rPr lang="en-US" sz="2400" smtClean="0"/>
              <a:t>7 major theme parks</a:t>
            </a:r>
          </a:p>
          <a:p>
            <a:pPr lvl="1" eaLnBrk="1" hangingPunct="1"/>
            <a:r>
              <a:rPr lang="en-US" sz="2400" smtClean="0"/>
              <a:t>95 attractions </a:t>
            </a:r>
          </a:p>
          <a:p>
            <a:pPr lvl="1" eaLnBrk="1" hangingPunct="1"/>
            <a:r>
              <a:rPr lang="en-US" sz="2400" smtClean="0"/>
              <a:t>hosts about 50 million visitors annually.</a:t>
            </a:r>
          </a:p>
          <a:p>
            <a:pPr lvl="2" eaLnBrk="1" hangingPunct="1"/>
            <a:r>
              <a:rPr lang="en-US" sz="2000" smtClean="0"/>
              <a:t>About 47 million are </a:t>
            </a:r>
            <a:r>
              <a:rPr lang="en-US" sz="2000" i="1" u="sng" smtClean="0"/>
              <a:t>domestic visitors</a:t>
            </a:r>
            <a:r>
              <a:rPr lang="en-US" sz="2000" smtClean="0"/>
              <a:t>  </a:t>
            </a:r>
            <a:br>
              <a:rPr lang="en-US" sz="2000" smtClean="0"/>
            </a:br>
            <a:r>
              <a:rPr lang="en-US" sz="2000" smtClean="0"/>
              <a:t>(U.S. tourists)</a:t>
            </a:r>
            <a:br>
              <a:rPr lang="en-US" sz="2000" smtClean="0"/>
            </a:br>
            <a:endParaRPr lang="en-US" sz="2000" smtClean="0"/>
          </a:p>
          <a:p>
            <a:pPr eaLnBrk="1" hangingPunct="1"/>
            <a:endParaRPr lang="en-US" sz="2800" smtClean="0"/>
          </a:p>
          <a:p>
            <a:pPr lvl="2" eaLnBrk="1" hangingPunct="1">
              <a:buFontTx/>
              <a:buNone/>
            </a:pPr>
            <a:endParaRPr lang="en-US" sz="2000" smtClean="0"/>
          </a:p>
        </p:txBody>
      </p:sp>
      <p:pic>
        <p:nvPicPr>
          <p:cNvPr id="59397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114800" y="1600200"/>
            <a:ext cx="5029200" cy="4572000"/>
          </a:xfr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0A74EE-A195-4603-B4F4-2865581EC24E}" type="slidenum">
              <a:rPr lang="en-US"/>
              <a:pPr>
                <a:defRPr/>
              </a:pPr>
              <a:t>51</a:t>
            </a:fld>
            <a:endParaRPr lang="en-US"/>
          </a:p>
        </p:txBody>
      </p:sp>
      <p:sp>
        <p:nvSpPr>
          <p:cNvPr id="604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Disney</a:t>
            </a:r>
          </a:p>
        </p:txBody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What strategies has Disney used to </a:t>
            </a:r>
            <a:r>
              <a:rPr lang="en-US" b="1" u="sng" dirty="0" smtClean="0"/>
              <a:t>appeal to a wide range of consumers</a:t>
            </a:r>
            <a:r>
              <a:rPr lang="en-US" dirty="0" smtClean="0"/>
              <a:t>?</a:t>
            </a:r>
            <a:br>
              <a:rPr lang="en-US" dirty="0" smtClean="0"/>
            </a:br>
            <a:endParaRPr lang="en-US" dirty="0" smtClean="0"/>
          </a:p>
          <a:p>
            <a:pPr eaLnBrk="1" hangingPunct="1"/>
            <a:r>
              <a:rPr lang="en-US" dirty="0" smtClean="0"/>
              <a:t>Packages: hotels, dining, park passes</a:t>
            </a:r>
          </a:p>
          <a:p>
            <a:pPr eaLnBrk="1" hangingPunct="1"/>
            <a:r>
              <a:rPr lang="en-US" dirty="0" smtClean="0"/>
              <a:t>Entertainment: shopping, nightclubs, rides</a:t>
            </a:r>
          </a:p>
          <a:p>
            <a:pPr eaLnBrk="1" hangingPunct="1"/>
            <a:r>
              <a:rPr lang="en-US" dirty="0" smtClean="0"/>
              <a:t>Parks: themed and target different groups</a:t>
            </a:r>
          </a:p>
        </p:txBody>
      </p:sp>
      <p:pic>
        <p:nvPicPr>
          <p:cNvPr id="123906" name="Picture 2" descr="http://www.ourordinarylife.com/wp-content/uploads/2011/07/Disney-World4.jpe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4914900"/>
            <a:ext cx="2590800" cy="1943100"/>
          </a:xfrm>
          <a:prstGeom prst="rect">
            <a:avLst/>
          </a:prstGeom>
          <a:noFill/>
        </p:spPr>
      </p:pic>
      <p:pic>
        <p:nvPicPr>
          <p:cNvPr id="6" name="Picture 2" descr="http://ts2.mm.bing.net/th?id=I.4517825374129657&amp;pid=1.7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1371600" cy="1143000"/>
          </a:xfrm>
          <a:prstGeom prst="rect">
            <a:avLst/>
          </a:prstGeom>
          <a:noFill/>
        </p:spPr>
      </p:pic>
      <p:pic>
        <p:nvPicPr>
          <p:cNvPr id="123909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" y="4925602"/>
            <a:ext cx="2819400" cy="1932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912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29000" y="4909461"/>
            <a:ext cx="2581275" cy="1948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301F14-97F5-4662-8B86-AA5223B953FC}" type="slidenum">
              <a:rPr lang="en-US"/>
              <a:pPr>
                <a:defRPr/>
              </a:pPr>
              <a:t>52</a:t>
            </a:fld>
            <a:endParaRPr lang="en-US"/>
          </a:p>
        </p:txBody>
      </p:sp>
      <p:sp>
        <p:nvSpPr>
          <p:cNvPr id="614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Disney</a:t>
            </a:r>
          </a:p>
        </p:txBody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What strategies has Disney used to </a:t>
            </a:r>
            <a:r>
              <a:rPr lang="en-US" b="1" u="sng" dirty="0" smtClean="0"/>
              <a:t>maximize revenue per guest</a:t>
            </a:r>
            <a:r>
              <a:rPr lang="en-US" dirty="0" smtClean="0"/>
              <a:t>?</a:t>
            </a:r>
            <a:br>
              <a:rPr lang="en-US" dirty="0" smtClean="0"/>
            </a:br>
            <a:endParaRPr lang="en-US" dirty="0" smtClean="0"/>
          </a:p>
          <a:p>
            <a:pPr lvl="1" eaLnBrk="1" hangingPunct="1"/>
            <a:r>
              <a:rPr lang="en-US" dirty="0" smtClean="0"/>
              <a:t>Disney tries to be a comprehensive provider of all the products and services a visitor may require during their stay.</a:t>
            </a:r>
            <a:br>
              <a:rPr lang="en-US" dirty="0" smtClean="0"/>
            </a:br>
            <a:endParaRPr lang="en-US" dirty="0" smtClean="0"/>
          </a:p>
          <a:p>
            <a:pPr lvl="2" eaLnBrk="1" hangingPunct="1"/>
            <a:r>
              <a:rPr lang="en-US" dirty="0" smtClean="0"/>
              <a:t>Hotel, Dining, Shopping, Entertainment</a:t>
            </a:r>
          </a:p>
        </p:txBody>
      </p:sp>
      <p:pic>
        <p:nvPicPr>
          <p:cNvPr id="121858" name="Picture 2" descr="http://ts2.mm.bing.net/th?id=I.4517825374129657&amp;pid=1.7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371600" cy="1143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798380-B57E-49EE-B232-BABA9B7ABAF4}" type="slidenum">
              <a:rPr lang="en-US"/>
              <a:pPr>
                <a:defRPr/>
              </a:pPr>
              <a:t>53</a:t>
            </a:fld>
            <a:endParaRPr lang="en-US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514600"/>
            <a:ext cx="8229600" cy="3611563"/>
          </a:xfrm>
          <a:noFill/>
        </p:spPr>
        <p:txBody>
          <a:bodyPr/>
          <a:lstStyle/>
          <a:p>
            <a:pPr eaLnBrk="1" hangingPunct="1"/>
            <a:r>
              <a:rPr lang="en-US" smtClean="0"/>
              <a:t>Why might a theme park add restaurants and lodging to the site?</a:t>
            </a:r>
            <a:br>
              <a:rPr lang="en-US" smtClean="0"/>
            </a:br>
            <a:endParaRPr lang="en-US" smtClean="0"/>
          </a:p>
          <a:p>
            <a:pPr lvl="1" eaLnBrk="1" hangingPunct="1"/>
            <a:r>
              <a:rPr lang="en-US" smtClean="0"/>
              <a:t>For the convenience of consumers and to increase profits.</a:t>
            </a:r>
          </a:p>
        </p:txBody>
      </p:sp>
      <p:pic>
        <p:nvPicPr>
          <p:cNvPr id="3077" name="Picture 3"/>
          <p:cNvPicPr>
            <a:picLocks noChangeAspect="1" noChangeArrowheads="1"/>
          </p:cNvPicPr>
          <p:nvPr/>
        </p:nvPicPr>
        <p:blipFill>
          <a:blip r:embed="rId4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074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7442200" y="5105400"/>
          <a:ext cx="1701800" cy="1752600"/>
        </p:xfrm>
        <a:graphic>
          <a:graphicData uri="http://schemas.openxmlformats.org/presentationml/2006/ole">
            <p:oleObj spid="_x0000_s3074" name="Bitmap Image" r:id="rId5" imgW="638264" imgH="657317" progId="PBrush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61DA23-2C29-4BE8-A1E1-5AFFED7F4D17}" type="slidenum">
              <a:rPr lang="en-US"/>
              <a:pPr>
                <a:defRPr/>
              </a:pPr>
              <a:t>54</a:t>
            </a:fld>
            <a:endParaRPr lang="en-US"/>
          </a:p>
        </p:txBody>
      </p:sp>
      <p:sp>
        <p:nvSpPr>
          <p:cNvPr id="62467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229600" cy="1143000"/>
          </a:xfrm>
        </p:spPr>
        <p:txBody>
          <a:bodyPr/>
          <a:lstStyle/>
          <a:p>
            <a:pPr eaLnBrk="1" hangingPunct="1"/>
            <a:r>
              <a:rPr lang="en-US" sz="2000" smtClean="0">
                <a:solidFill>
                  <a:srgbClr val="339933"/>
                </a:solidFill>
              </a:rPr>
              <a:t>Lesson 3.4</a:t>
            </a:r>
            <a:r>
              <a:rPr lang="en-US" sz="2000" smtClean="0">
                <a:solidFill>
                  <a:srgbClr val="00CC00"/>
                </a:solidFill>
              </a:rPr>
              <a:t/>
            </a:r>
            <a:br>
              <a:rPr lang="en-US" sz="2000" smtClean="0">
                <a:solidFill>
                  <a:srgbClr val="00CC00"/>
                </a:solidFill>
              </a:rPr>
            </a:br>
            <a:r>
              <a:rPr lang="en-US" sz="4000" smtClean="0">
                <a:solidFill>
                  <a:schemeClr val="tx1"/>
                </a:solidFill>
              </a:rPr>
              <a:t>Worldwide Sports and Entertainment Events</a:t>
            </a:r>
            <a:r>
              <a:rPr lang="en-US" sz="4000" smtClean="0">
                <a:solidFill>
                  <a:srgbClr val="990000"/>
                </a:solidFill>
              </a:rPr>
              <a:t>  </a:t>
            </a:r>
          </a:p>
        </p:txBody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133600"/>
            <a:ext cx="7772400" cy="3505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3600" b="1" smtClean="0">
                <a:solidFill>
                  <a:schemeClr val="hlink"/>
                </a:solidFill>
              </a:rPr>
              <a:t>Goals</a:t>
            </a:r>
          </a:p>
          <a:p>
            <a:pPr eaLnBrk="1" hangingPunct="1"/>
            <a:r>
              <a:rPr lang="en-US" smtClean="0"/>
              <a:t>Describe the international role of sports and entertainment marketing.</a:t>
            </a:r>
          </a:p>
          <a:p>
            <a:pPr eaLnBrk="1" hangingPunct="1"/>
            <a:r>
              <a:rPr lang="en-US" smtClean="0"/>
              <a:t>Discuss the challenges of international marketing.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CE1C1D-A264-455E-86CB-A99B9DFF1CC1}" type="slidenum">
              <a:rPr lang="en-US"/>
              <a:pPr>
                <a:defRPr/>
              </a:pPr>
              <a:t>55</a:t>
            </a:fld>
            <a:endParaRPr lang="en-US"/>
          </a:p>
        </p:txBody>
      </p:sp>
      <p:sp>
        <p:nvSpPr>
          <p:cNvPr id="645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GLOBAL SPORTS AND ENTERTAINMENT</a:t>
            </a:r>
          </a:p>
        </p:txBody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3962400"/>
          </a:xfrm>
        </p:spPr>
        <p:txBody>
          <a:bodyPr/>
          <a:lstStyle/>
          <a:p>
            <a:pPr eaLnBrk="1" hangingPunct="1"/>
            <a:r>
              <a:rPr lang="en-US" dirty="0" smtClean="0"/>
              <a:t>Sports and entertainment is a worldwide industry.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People of </a:t>
            </a:r>
            <a:r>
              <a:rPr lang="en-US" u="sng" dirty="0" smtClean="0"/>
              <a:t>all nationalities </a:t>
            </a:r>
            <a:r>
              <a:rPr lang="en-US" dirty="0" smtClean="0"/>
              <a:t>enjoy some form of sports and entertainment.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India &amp; China – Growing…</a:t>
            </a:r>
          </a:p>
        </p:txBody>
      </p:sp>
      <p:pic>
        <p:nvPicPr>
          <p:cNvPr id="64517" name="Picture 4"/>
          <p:cNvPicPr>
            <a:picLocks noChangeAspect="1" noChangeArrowheads="1"/>
          </p:cNvPicPr>
          <p:nvPr/>
        </p:nvPicPr>
        <p:blipFill>
          <a:blip r:embed="rId2" cstate="print"/>
          <a:srcRect l="6250" t="40625" r="69531" b="35417"/>
          <a:stretch>
            <a:fillRect/>
          </a:stretch>
        </p:blipFill>
        <p:spPr bwMode="auto">
          <a:xfrm>
            <a:off x="7162800" y="5387975"/>
            <a:ext cx="19812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A3C217-FD92-480A-A47A-C1383350FC83}" type="slidenum">
              <a:rPr lang="en-US"/>
              <a:pPr>
                <a:defRPr/>
              </a:pPr>
              <a:t>56</a:t>
            </a:fld>
            <a:endParaRPr lang="en-US"/>
          </a:p>
        </p:txBody>
      </p:sp>
      <p:sp>
        <p:nvSpPr>
          <p:cNvPr id="655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An Expanding India</a:t>
            </a:r>
          </a:p>
        </p:txBody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India continues to transition from a </a:t>
            </a:r>
            <a:br>
              <a:rPr lang="en-US" smtClean="0"/>
            </a:br>
            <a:r>
              <a:rPr lang="en-US" smtClean="0"/>
              <a:t>third-world economy to one of the fastest growing economies in the world.</a:t>
            </a:r>
            <a:br>
              <a:rPr lang="en-US" smtClean="0"/>
            </a:br>
            <a:endParaRPr lang="en-US" smtClean="0"/>
          </a:p>
          <a:p>
            <a:pPr eaLnBrk="1" hangingPunct="1"/>
            <a:r>
              <a:rPr lang="en-US" smtClean="0"/>
              <a:t>Increased wealth of the population allows for greater consumption of sports and entertainment. (Discretionary Income)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6AC55B-5561-43C2-8E7A-5998B6C3C8EB}" type="slidenum">
              <a:rPr lang="en-US"/>
              <a:pPr>
                <a:defRPr/>
              </a:pPr>
              <a:t>57</a:t>
            </a:fld>
            <a:endParaRPr lang="en-US"/>
          </a:p>
        </p:txBody>
      </p:sp>
      <p:sp>
        <p:nvSpPr>
          <p:cNvPr id="665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An Expanding China</a:t>
            </a:r>
          </a:p>
        </p:txBody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/>
              <a:t>China has: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over ONE BILLION potential consumers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an annual economic growth rate of more than 10%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unsuccessful foreign-operated attractions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a glut of amusement park (‘96-’06 estimated 2,500)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sz="2400" smtClean="0"/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Many parks have failed due to poor marketing and planning and due to excess competition.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300 of 2,500 amusement parks were profitable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Standing out requires unique marketing mix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sz="240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DA45D8-9384-4117-B295-0E275BE0A255}" type="slidenum">
              <a:rPr lang="en-US"/>
              <a:pPr>
                <a:defRPr/>
              </a:pPr>
              <a:t>58</a:t>
            </a:fld>
            <a:endParaRPr lang="en-US"/>
          </a:p>
        </p:txBody>
      </p:sp>
      <p:sp>
        <p:nvSpPr>
          <p:cNvPr id="675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A World Mouse</a:t>
            </a:r>
          </a:p>
        </p:txBody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Disney: worldwide leader in theme park industry.</a:t>
            </a:r>
          </a:p>
          <a:p>
            <a:pPr lvl="1" eaLnBrk="1" hangingPunct="1"/>
            <a:r>
              <a:rPr lang="en-US" sz="2400" smtClean="0"/>
              <a:t>Tokyo ~ 1983</a:t>
            </a:r>
          </a:p>
          <a:p>
            <a:pPr lvl="1" eaLnBrk="1" hangingPunct="1"/>
            <a:r>
              <a:rPr lang="en-US" sz="2400" smtClean="0"/>
              <a:t>Paris ~ 1992</a:t>
            </a:r>
          </a:p>
          <a:p>
            <a:pPr lvl="1" eaLnBrk="1" hangingPunct="1"/>
            <a:r>
              <a:rPr lang="en-US" sz="2400" smtClean="0"/>
              <a:t>Hong Kong ~ 2005</a:t>
            </a:r>
          </a:p>
          <a:p>
            <a:pPr lvl="2" eaLnBrk="1" hangingPunct="1"/>
            <a:endParaRPr lang="en-US" sz="2000" smtClean="0"/>
          </a:p>
          <a:p>
            <a:pPr eaLnBrk="1" hangingPunct="1"/>
            <a:r>
              <a:rPr lang="en-US" sz="2800" smtClean="0"/>
              <a:t>Hong Kong Disneyland</a:t>
            </a:r>
          </a:p>
          <a:p>
            <a:pPr lvl="1" eaLnBrk="1" hangingPunct="1"/>
            <a:r>
              <a:rPr lang="en-US" sz="2400" smtClean="0"/>
              <a:t>Theme Park</a:t>
            </a:r>
          </a:p>
          <a:p>
            <a:pPr lvl="1" eaLnBrk="1" hangingPunct="1"/>
            <a:r>
              <a:rPr lang="en-US" sz="2400" smtClean="0"/>
              <a:t>2 Hotels</a:t>
            </a:r>
          </a:p>
          <a:p>
            <a:pPr lvl="1" eaLnBrk="1" hangingPunct="1"/>
            <a:r>
              <a:rPr lang="en-US" sz="2400" smtClean="0"/>
              <a:t>Shops, Restaurants, Entertainment Venues</a:t>
            </a:r>
          </a:p>
        </p:txBody>
      </p:sp>
      <p:pic>
        <p:nvPicPr>
          <p:cNvPr id="5" name="Picture 2" descr="http://ts2.mm.bing.net/th?id=I.4517825374129657&amp;pid=1.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71600" cy="1143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D035A3-62A7-47FB-8A3A-7FCF4238763D}" type="slidenum">
              <a:rPr lang="en-US"/>
              <a:pPr>
                <a:defRPr/>
              </a:pPr>
              <a:t>59</a:t>
            </a:fld>
            <a:endParaRPr lang="en-US"/>
          </a:p>
        </p:txBody>
      </p:sp>
      <p:sp>
        <p:nvSpPr>
          <p:cNvPr id="686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A World Mouse</a:t>
            </a:r>
          </a:p>
        </p:txBody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eaLnBrk="1" hangingPunct="1"/>
            <a:r>
              <a:rPr lang="en-US" sz="2800" b="1" smtClean="0"/>
              <a:t>joint venture</a:t>
            </a:r>
          </a:p>
          <a:p>
            <a:pPr lvl="1" eaLnBrk="1" hangingPunct="1"/>
            <a:r>
              <a:rPr lang="en-US" sz="2400" smtClean="0"/>
              <a:t>when two groups (including businesses and governments) share the costs and profits of a business</a:t>
            </a:r>
          </a:p>
          <a:p>
            <a:pPr eaLnBrk="1" hangingPunct="1"/>
            <a:r>
              <a:rPr lang="en-US" sz="2800" b="1" smtClean="0"/>
              <a:t>infrastructure</a:t>
            </a:r>
          </a:p>
          <a:p>
            <a:pPr lvl="1" eaLnBrk="1" hangingPunct="1"/>
            <a:r>
              <a:rPr lang="en-US" sz="2400" smtClean="0"/>
              <a:t>water, sewer, roadways, and all other underlying framework</a:t>
            </a:r>
          </a:p>
          <a:p>
            <a:pPr lvl="1" eaLnBrk="1" hangingPunct="1"/>
            <a:endParaRPr lang="en-US" sz="2400" smtClean="0"/>
          </a:p>
          <a:p>
            <a:pPr eaLnBrk="1" hangingPunct="1"/>
            <a:r>
              <a:rPr lang="en-US" sz="2800" smtClean="0"/>
              <a:t>Location – 10 minutes away from H.K. Airport</a:t>
            </a:r>
          </a:p>
          <a:p>
            <a:pPr eaLnBrk="1" hangingPunct="1"/>
            <a:r>
              <a:rPr lang="en-US" sz="2800" smtClean="0"/>
              <a:t>Troubles with marketing</a:t>
            </a:r>
          </a:p>
        </p:txBody>
      </p:sp>
      <p:pic>
        <p:nvPicPr>
          <p:cNvPr id="5" name="Picture 2" descr="http://ts2.mm.bing.net/th?id=I.4517825374129657&amp;pid=1.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71600" cy="1143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CD43C4-6B0E-4212-B51A-FF43E0ABF6B3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7772400" cy="1143000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chemeClr val="hlink"/>
                </a:solidFill>
              </a:rPr>
              <a:t>Industry Standards and Trends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81200"/>
            <a:ext cx="8229600" cy="4191000"/>
          </a:xfrm>
        </p:spPr>
        <p:txBody>
          <a:bodyPr/>
          <a:lstStyle/>
          <a:p>
            <a:pPr eaLnBrk="1" hangingPunct="1"/>
            <a:r>
              <a:rPr lang="en-US" b="1" smtClean="0"/>
              <a:t>industry standards</a:t>
            </a:r>
          </a:p>
          <a:p>
            <a:pPr lvl="1" eaLnBrk="1" hangingPunct="1"/>
            <a:r>
              <a:rPr lang="en-US" smtClean="0"/>
              <a:t>the guidelines and goals set for different entertainment industries</a:t>
            </a:r>
            <a:br>
              <a:rPr lang="en-US" smtClean="0"/>
            </a:br>
            <a:endParaRPr lang="en-US" smtClean="0"/>
          </a:p>
          <a:p>
            <a:pPr eaLnBrk="1" hangingPunct="1"/>
            <a:r>
              <a:rPr lang="en-US" smtClean="0"/>
              <a:t>industry norm</a:t>
            </a:r>
          </a:p>
          <a:p>
            <a:pPr lvl="1" eaLnBrk="1" hangingPunct="1"/>
            <a:r>
              <a:rPr lang="en-US" smtClean="0"/>
              <a:t> the </a:t>
            </a:r>
            <a:r>
              <a:rPr lang="en-US" u="sng" smtClean="0"/>
              <a:t>average expectation</a:t>
            </a:r>
            <a:r>
              <a:rPr lang="en-US" smtClean="0"/>
              <a:t> within an industry</a:t>
            </a:r>
          </a:p>
          <a:p>
            <a:pPr lvl="1" eaLnBrk="1" hangingPunct="1"/>
            <a:endParaRPr lang="en-US" smtClean="0"/>
          </a:p>
          <a:p>
            <a:pPr lvl="1" eaLnBrk="1" hangingPunct="1">
              <a:buFontTx/>
              <a:buNone/>
            </a:pPr>
            <a:r>
              <a:rPr lang="en-US" smtClean="0"/>
              <a:t>Question???  3 Star Hotel Expectations?</a:t>
            </a:r>
          </a:p>
        </p:txBody>
      </p:sp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5484813"/>
            <a:ext cx="1676400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C140ED-3D38-49CD-AD35-9C1F7C911C0D}" type="slidenum">
              <a:rPr lang="en-US"/>
              <a:pPr>
                <a:defRPr/>
              </a:pPr>
              <a:t>60</a:t>
            </a:fld>
            <a:endParaRPr lang="en-US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590800"/>
            <a:ext cx="8001000" cy="3505200"/>
          </a:xfrm>
          <a:noFill/>
        </p:spPr>
        <p:txBody>
          <a:bodyPr/>
          <a:lstStyle/>
          <a:p>
            <a:pPr eaLnBrk="1" hangingPunct="1"/>
            <a:r>
              <a:rPr lang="en-US" dirty="0" smtClean="0"/>
              <a:t>Why is the number of theme parks growing in China and India?</a:t>
            </a:r>
          </a:p>
          <a:p>
            <a:pPr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Large Populations</a:t>
            </a:r>
          </a:p>
          <a:p>
            <a:pPr lvl="1" eaLnBrk="1" hangingPunct="1"/>
            <a:r>
              <a:rPr lang="en-US" dirty="0" smtClean="0"/>
              <a:t>Growing Economies</a:t>
            </a:r>
          </a:p>
          <a:p>
            <a:pPr lvl="1" eaLnBrk="1" hangingPunct="1"/>
            <a:r>
              <a:rPr lang="en-US" dirty="0" smtClean="0"/>
              <a:t>Increased Discretionary Income</a:t>
            </a:r>
          </a:p>
        </p:txBody>
      </p:sp>
      <p:pic>
        <p:nvPicPr>
          <p:cNvPr id="69636" name="Picture 4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478AE1-8BD8-4C0C-8C00-3C9223B60910}" type="slidenum">
              <a:rPr lang="en-US"/>
              <a:pPr>
                <a:defRPr/>
              </a:pPr>
              <a:t>61</a:t>
            </a:fld>
            <a:endParaRPr lang="en-US"/>
          </a:p>
        </p:txBody>
      </p:sp>
      <p:sp>
        <p:nvSpPr>
          <p:cNvPr id="706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INTERNATIONAL MARKETING</a:t>
            </a:r>
          </a:p>
        </p:txBody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144963"/>
          </a:xfrm>
        </p:spPr>
        <p:txBody>
          <a:bodyPr/>
          <a:lstStyle/>
          <a:p>
            <a:pPr eaLnBrk="1" hangingPunct="1"/>
            <a:r>
              <a:rPr lang="en-US" b="1" dirty="0" smtClean="0"/>
              <a:t>globalization</a:t>
            </a:r>
          </a:p>
          <a:p>
            <a:pPr lvl="1" eaLnBrk="1" hangingPunct="1"/>
            <a:r>
              <a:rPr lang="en-US" dirty="0" smtClean="0"/>
              <a:t>international economic relationships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Goods &amp; services flow quickly around the world – Globalization is now common.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E736C1-5FEC-4A7F-B438-D5CC28D7FD01}" type="slidenum">
              <a:rPr lang="en-US"/>
              <a:pPr>
                <a:defRPr/>
              </a:pPr>
              <a:t>62</a:t>
            </a:fld>
            <a:endParaRPr lang="en-US"/>
          </a:p>
        </p:txBody>
      </p:sp>
      <p:sp>
        <p:nvSpPr>
          <p:cNvPr id="71683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33400"/>
            <a:ext cx="7848600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hlink"/>
                </a:solidFill>
              </a:rPr>
              <a:t>Scoring With Fans</a:t>
            </a:r>
          </a:p>
        </p:txBody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3992563"/>
          </a:xfrm>
        </p:spPr>
        <p:txBody>
          <a:bodyPr/>
          <a:lstStyle/>
          <a:p>
            <a:pPr eaLnBrk="1" hangingPunct="1"/>
            <a:r>
              <a:rPr lang="en-US" dirty="0" smtClean="0"/>
              <a:t>Soccer… a.k.a. “Football”</a:t>
            </a:r>
          </a:p>
          <a:p>
            <a:pPr lvl="3" eaLnBrk="1" hangingPunct="1"/>
            <a:endParaRPr lang="en-US" dirty="0" smtClean="0"/>
          </a:p>
          <a:p>
            <a:pPr eaLnBrk="1" hangingPunct="1"/>
            <a:r>
              <a:rPr lang="en-US" dirty="0" smtClean="0"/>
              <a:t>FIFA – international governing </a:t>
            </a:r>
            <a:r>
              <a:rPr lang="en-US" dirty="0" smtClean="0"/>
              <a:t>body</a:t>
            </a:r>
            <a:endParaRPr lang="en-US" dirty="0" smtClean="0"/>
          </a:p>
          <a:p>
            <a:pPr lvl="3" eaLnBrk="1" hangingPunct="1">
              <a:buNone/>
            </a:pPr>
            <a:r>
              <a:rPr lang="en-US" dirty="0" smtClean="0"/>
              <a:t>	</a:t>
            </a:r>
            <a:endParaRPr lang="en-US" dirty="0" smtClean="0"/>
          </a:p>
          <a:p>
            <a:pPr eaLnBrk="1" hangingPunct="1"/>
            <a:r>
              <a:rPr lang="en-US" dirty="0" smtClean="0"/>
              <a:t>Soccer is a dream event for international marketing.  Universally Loved</a:t>
            </a:r>
            <a:r>
              <a:rPr lang="en-US" dirty="0" smtClean="0"/>
              <a:t>.</a:t>
            </a:r>
            <a:endParaRPr lang="en-US" dirty="0" smtClean="0"/>
          </a:p>
          <a:p>
            <a:pPr lvl="3" eaLnBrk="1" hangingPunct="1"/>
            <a:endParaRPr lang="en-US" dirty="0" smtClean="0"/>
          </a:p>
          <a:p>
            <a:pPr eaLnBrk="1" hangingPunct="1"/>
            <a:r>
              <a:rPr lang="en-US" dirty="0" smtClean="0"/>
              <a:t>The World Cup is held every four years.</a:t>
            </a:r>
          </a:p>
        </p:txBody>
      </p:sp>
      <p:pic>
        <p:nvPicPr>
          <p:cNvPr id="148483" name="Picture 3" descr="C:\Users\jsundlin\AppData\Local\Microsoft\Windows\Temporary Internet Files\Content.IE5\XWNSGXAC\MP90044288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228600"/>
            <a:ext cx="1853184" cy="2404872"/>
          </a:xfrm>
          <a:prstGeom prst="rect">
            <a:avLst/>
          </a:prstGeom>
          <a:noFill/>
        </p:spPr>
      </p:pic>
      <p:pic>
        <p:nvPicPr>
          <p:cNvPr id="148485" name="Picture 5" descr="C:\Users\jsundlin\AppData\Local\Microsoft\Windows\Temporary Internet Files\Content.IE5\V2U36C83\MP900305807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447800" cy="140195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C5B9EF-0886-4FB0-B3CC-7D7C0225606A}" type="slidenum">
              <a:rPr lang="en-US"/>
              <a:pPr>
                <a:defRPr/>
              </a:pPr>
              <a:t>63</a:t>
            </a:fld>
            <a:endParaRPr lang="en-US"/>
          </a:p>
        </p:txBody>
      </p:sp>
      <p:sp>
        <p:nvSpPr>
          <p:cNvPr id="7270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hlink"/>
                </a:solidFill>
              </a:rPr>
              <a:t>A Sponsor’s Dream</a:t>
            </a:r>
          </a:p>
        </p:txBody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8458200" cy="4953000"/>
          </a:xfrm>
        </p:spPr>
        <p:txBody>
          <a:bodyPr/>
          <a:lstStyle/>
          <a:p>
            <a:pPr eaLnBrk="1" hangingPunct="1"/>
            <a:r>
              <a:rPr lang="en-US" dirty="0" smtClean="0"/>
              <a:t>The World Cup provides valuable promotional opportunities</a:t>
            </a:r>
            <a:r>
              <a:rPr lang="en-US" dirty="0" smtClean="0"/>
              <a:t>.</a:t>
            </a:r>
          </a:p>
          <a:p>
            <a:pPr lvl="6"/>
            <a:endParaRPr lang="en-US" sz="1400" dirty="0" smtClean="0"/>
          </a:p>
          <a:p>
            <a:pPr lvl="1" eaLnBrk="1" hangingPunct="1"/>
            <a:r>
              <a:rPr lang="en-US" dirty="0" smtClean="0"/>
              <a:t>$1.5 billion in sales for Nike and for Adidas in years of World Cup on soccer related goods</a:t>
            </a:r>
            <a:r>
              <a:rPr lang="en-US" dirty="0" smtClean="0"/>
              <a:t>.</a:t>
            </a:r>
          </a:p>
          <a:p>
            <a:pPr lvl="7"/>
            <a:endParaRPr lang="en-US" sz="1400" dirty="0" smtClean="0"/>
          </a:p>
          <a:p>
            <a:pPr lvl="1" eaLnBrk="1" hangingPunct="1"/>
            <a:r>
              <a:rPr lang="en-US" dirty="0" smtClean="0"/>
              <a:t>introducing the “Bud” brand name in Germany</a:t>
            </a:r>
          </a:p>
          <a:p>
            <a:pPr lvl="2" eaLnBrk="1" hangingPunct="1"/>
            <a:r>
              <a:rPr lang="en-US" dirty="0" smtClean="0"/>
              <a:t>At first “Bud” not allowed due to “Bit” similarity</a:t>
            </a:r>
          </a:p>
          <a:p>
            <a:pPr lvl="2" eaLnBrk="1" hangingPunct="1"/>
            <a:r>
              <a:rPr lang="en-US" dirty="0" smtClean="0"/>
              <a:t>Germans not happy with Bud being the only beer.</a:t>
            </a:r>
          </a:p>
          <a:p>
            <a:pPr lvl="2" eaLnBrk="1" hangingPunct="1"/>
            <a:r>
              <a:rPr lang="en-US" dirty="0" smtClean="0"/>
              <a:t>Gave up “Exclusive Rights”</a:t>
            </a:r>
          </a:p>
          <a:p>
            <a:pPr lvl="2" eaLnBrk="1" hangingPunct="1"/>
            <a:r>
              <a:rPr lang="en-US" dirty="0" smtClean="0"/>
              <a:t>“Bit” also sold, so “Bud” name allowed</a:t>
            </a:r>
          </a:p>
        </p:txBody>
      </p:sp>
      <p:pic>
        <p:nvPicPr>
          <p:cNvPr id="72709" name="Picture 4"/>
          <p:cNvPicPr>
            <a:picLocks noChangeAspect="1" noChangeArrowheads="1"/>
          </p:cNvPicPr>
          <p:nvPr/>
        </p:nvPicPr>
        <p:blipFill>
          <a:blip r:embed="rId2" cstate="print"/>
          <a:srcRect l="30469" t="39584" r="44531" b="36458"/>
          <a:stretch>
            <a:fillRect/>
          </a:stretch>
        </p:blipFill>
        <p:spPr bwMode="auto">
          <a:xfrm>
            <a:off x="7162800" y="5433301"/>
            <a:ext cx="1981200" cy="1424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DA8826-52EA-42FF-8533-AA2AF6E089EB}" type="slidenum">
              <a:rPr lang="en-US"/>
              <a:pPr>
                <a:defRPr/>
              </a:pPr>
              <a:t>64</a:t>
            </a:fld>
            <a:endParaRPr lang="en-US"/>
          </a:p>
        </p:txBody>
      </p:sp>
      <p:sp>
        <p:nvSpPr>
          <p:cNvPr id="737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International Sports Trends</a:t>
            </a:r>
          </a:p>
        </p:txBody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Current world sports has much to do with political history of the last 50 years.</a:t>
            </a:r>
            <a:br>
              <a:rPr lang="en-US" dirty="0" smtClean="0"/>
            </a:b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After WWII, Japanese became interested in baseball. </a:t>
            </a:r>
            <a:r>
              <a:rPr lang="en-US" dirty="0" smtClean="0"/>
              <a:t>(baseball gum</a:t>
            </a:r>
            <a:r>
              <a:rPr lang="en-US" dirty="0" smtClean="0"/>
              <a:t>, caps, &amp; </a:t>
            </a:r>
            <a:r>
              <a:rPr lang="en-US" dirty="0" smtClean="0"/>
              <a:t>the sport)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Leagues were formed (Amateur &amp; Pro)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MLB opened office in Tokyo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Promotions: </a:t>
            </a:r>
            <a:r>
              <a:rPr lang="en-US" dirty="0" smtClean="0"/>
              <a:t>TV, Sponsorships, </a:t>
            </a:r>
            <a:r>
              <a:rPr lang="en-US" dirty="0" smtClean="0"/>
              <a:t>Licensing</a:t>
            </a:r>
          </a:p>
          <a:p>
            <a:pPr lvl="1" eaLnBrk="1" hangingPunct="1">
              <a:lnSpc>
                <a:spcPct val="90000"/>
              </a:lnSpc>
              <a:buNone/>
            </a:pPr>
            <a:endParaRPr lang="en-US" dirty="0" smtClean="0">
              <a:hlinkClick r:id="rId2"/>
            </a:endParaRPr>
          </a:p>
          <a:p>
            <a:pPr lvl="1" algn="ctr" eaLnBrk="1" hangingPunct="1">
              <a:lnSpc>
                <a:spcPct val="90000"/>
              </a:lnSpc>
              <a:buNone/>
            </a:pPr>
            <a:r>
              <a:rPr lang="en-US" dirty="0" smtClean="0">
                <a:hlinkClick r:id="rId2"/>
              </a:rPr>
              <a:t>http</a:t>
            </a:r>
            <a:r>
              <a:rPr lang="en-US" dirty="0" smtClean="0">
                <a:hlinkClick r:id="rId2"/>
              </a:rPr>
              <a:t>://japaneseballplayers.com/en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 </a:t>
            </a: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</p:txBody>
      </p:sp>
      <p:pic>
        <p:nvPicPr>
          <p:cNvPr id="154626" name="Picture 2" descr="http://pro-adsports.com/Portals/1/Images/MLB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5791200"/>
            <a:ext cx="1752600" cy="8763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0F9CF0-544B-4964-A7E4-34937FA29481}" type="slidenum">
              <a:rPr lang="en-US"/>
              <a:pPr>
                <a:defRPr/>
              </a:pPr>
              <a:t>65</a:t>
            </a:fld>
            <a:endParaRPr lang="en-US"/>
          </a:p>
        </p:txBody>
      </p:sp>
      <p:sp>
        <p:nvSpPr>
          <p:cNvPr id="74755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74638"/>
            <a:ext cx="8382000" cy="1143000"/>
          </a:xfrm>
        </p:spPr>
        <p:txBody>
          <a:bodyPr/>
          <a:lstStyle/>
          <a:p>
            <a:pPr algn="l" eaLnBrk="1" hangingPunct="1"/>
            <a:r>
              <a:rPr lang="en-US" dirty="0" smtClean="0">
                <a:solidFill>
                  <a:schemeClr val="hlink"/>
                </a:solidFill>
              </a:rPr>
              <a:t>International Sports Trends</a:t>
            </a:r>
          </a:p>
        </p:txBody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In 2006, the World Baseball Classic was held. (modeled after World Cup)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 $50 million to produce 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 $15 million </a:t>
            </a:r>
            <a:r>
              <a:rPr lang="en-US" dirty="0" smtClean="0"/>
              <a:t>profit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17 day tournament ~ </a:t>
            </a:r>
            <a:r>
              <a:rPr lang="en-US" dirty="0" smtClean="0"/>
              <a:t>Played in Tokyo</a:t>
            </a:r>
            <a:r>
              <a:rPr lang="en-US" dirty="0" smtClean="0"/>
              <a:t>, Arizona, Florida, Puerto Rico, Southern </a:t>
            </a:r>
            <a:r>
              <a:rPr lang="en-US" dirty="0" smtClean="0"/>
              <a:t>California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Goal: determine authentic WORLD Champion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Largest Fans in US ~ Latin &amp; Asian </a:t>
            </a:r>
            <a:r>
              <a:rPr lang="en-US" dirty="0" smtClean="0"/>
              <a:t>Americans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 smtClean="0"/>
              <a:t>Began working harder to reach these audiences</a:t>
            </a: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</p:txBody>
      </p:sp>
      <p:pic>
        <p:nvPicPr>
          <p:cNvPr id="153604" name="Picture 4" descr="http://www.baseballeurope.com/typo3temp/pics/0abe884584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0"/>
            <a:ext cx="1600200" cy="156541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15B119-01F6-4012-AC71-3BA61E2FDB1B}" type="slidenum">
              <a:rPr lang="en-US"/>
              <a:pPr>
                <a:defRPr/>
              </a:pPr>
              <a:t>66</a:t>
            </a:fld>
            <a:endParaRPr lang="en-US"/>
          </a:p>
        </p:txBody>
      </p:sp>
      <p:sp>
        <p:nvSpPr>
          <p:cNvPr id="757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hlink"/>
                </a:solidFill>
              </a:rPr>
              <a:t>A Connected World</a:t>
            </a:r>
          </a:p>
        </p:txBody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pPr eaLnBrk="1" hangingPunct="1"/>
            <a:endParaRPr lang="en-US" dirty="0" smtClean="0"/>
          </a:p>
          <a:p>
            <a:pPr eaLnBrk="1" hangingPunct="1">
              <a:buNone/>
            </a:pPr>
            <a:r>
              <a:rPr lang="en-US" dirty="0" smtClean="0"/>
              <a:t>                                         + </a:t>
            </a:r>
            <a:endParaRPr lang="en-US" dirty="0" smtClean="0"/>
          </a:p>
          <a:p>
            <a:pPr eaLnBrk="1" hangingPunct="1"/>
            <a:r>
              <a:rPr lang="en-US" dirty="0" smtClean="0"/>
              <a:t>‘</a:t>
            </a:r>
            <a:r>
              <a:rPr lang="en-US" dirty="0" smtClean="0"/>
              <a:t>06 ~ Warner Music Group + SK Telecom</a:t>
            </a:r>
          </a:p>
          <a:p>
            <a:pPr lvl="1" eaLnBrk="1" hangingPunct="1"/>
            <a:r>
              <a:rPr lang="en-US" dirty="0" smtClean="0"/>
              <a:t>SK Telecom: cell phone </a:t>
            </a:r>
            <a:r>
              <a:rPr lang="en-US" dirty="0" smtClean="0"/>
              <a:t>company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eaLnBrk="1" hangingPunct="1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music co. &amp; communications to merge</a:t>
            </a:r>
          </a:p>
          <a:p>
            <a:pPr lvl="1" eaLnBrk="1" hangingPunct="1"/>
            <a:r>
              <a:rPr lang="en-US" dirty="0" smtClean="0"/>
              <a:t>Dramatically </a:t>
            </a:r>
            <a:r>
              <a:rPr lang="en-US" dirty="0" smtClean="0"/>
              <a:t>changed the way consumers buy, store, and listen to music.</a:t>
            </a:r>
          </a:p>
          <a:p>
            <a:pPr lvl="1" eaLnBrk="1" hangingPunct="1"/>
            <a:endParaRPr lang="en-US" dirty="0" smtClean="0"/>
          </a:p>
        </p:txBody>
      </p:sp>
      <p:pic>
        <p:nvPicPr>
          <p:cNvPr id="75781" name="Picture 4"/>
          <p:cNvPicPr>
            <a:picLocks noChangeAspect="1" noChangeArrowheads="1"/>
          </p:cNvPicPr>
          <p:nvPr/>
        </p:nvPicPr>
        <p:blipFill>
          <a:blip r:embed="rId2" cstate="print"/>
          <a:srcRect l="40625" t="38542" r="33594" b="33333"/>
          <a:stretch>
            <a:fillRect/>
          </a:stretch>
        </p:blipFill>
        <p:spPr bwMode="auto">
          <a:xfrm>
            <a:off x="7315200" y="5362222"/>
            <a:ext cx="1828800" cy="1495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2578" name="Picture 2" descr="http://ts4.mm.bing.net/th?id=H.4884224693831587&amp;pid=1.7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1676400"/>
            <a:ext cx="2599765" cy="1143000"/>
          </a:xfrm>
          <a:prstGeom prst="rect">
            <a:avLst/>
          </a:prstGeom>
          <a:noFill/>
        </p:spPr>
      </p:pic>
      <p:pic>
        <p:nvPicPr>
          <p:cNvPr id="15258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5000" y="1600200"/>
            <a:ext cx="283845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6594CD-587A-4116-BF69-2BD7F35257B3}" type="slidenum">
              <a:rPr lang="en-US"/>
              <a:pPr>
                <a:defRPr/>
              </a:pPr>
              <a:t>67</a:t>
            </a:fld>
            <a:endParaRPr lang="en-US"/>
          </a:p>
        </p:txBody>
      </p:sp>
      <p:sp>
        <p:nvSpPr>
          <p:cNvPr id="76803" name="Rectangle 3"/>
          <p:cNvSpPr>
            <a:spLocks noChangeArrowheads="1"/>
          </p:cNvSpPr>
          <p:nvPr/>
        </p:nvSpPr>
        <p:spPr bwMode="auto">
          <a:xfrm>
            <a:off x="609600" y="2438400"/>
            <a:ext cx="7772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latin typeface="Arial" charset="0"/>
              </a:rPr>
              <a:t>Cell phones are one </a:t>
            </a:r>
            <a:r>
              <a:rPr lang="en-US" sz="3200" dirty="0">
                <a:latin typeface="Arial" charset="0"/>
              </a:rPr>
              <a:t>of the few retail changes that have not been </a:t>
            </a:r>
            <a:r>
              <a:rPr lang="en-US" sz="3200" dirty="0" smtClean="0">
                <a:latin typeface="Arial" charset="0"/>
              </a:rPr>
              <a:t>undercut </a:t>
            </a:r>
            <a:r>
              <a:rPr lang="en-US" sz="3200" dirty="0">
                <a:latin typeface="Arial" charset="0"/>
              </a:rPr>
              <a:t>by piracy</a:t>
            </a:r>
            <a:r>
              <a:rPr lang="en-US" sz="3200" dirty="0" smtClean="0">
                <a:latin typeface="Arial" charset="0"/>
              </a:rPr>
              <a:t>.  </a:t>
            </a:r>
            <a:r>
              <a:rPr lang="en-US" sz="3200" dirty="0" smtClean="0">
                <a:latin typeface="Arial" charset="0"/>
                <a:hlinkClick r:id="rId2"/>
              </a:rPr>
              <a:t>Article Link</a:t>
            </a:r>
            <a:endParaRPr lang="en-US" sz="3200" dirty="0">
              <a:latin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 b="1" dirty="0">
              <a:latin typeface="Arial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Arial" charset="0"/>
              </a:rPr>
              <a:t>Piracy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>
                <a:latin typeface="Arial" charset="0"/>
              </a:rPr>
              <a:t>theft of copyrighted material</a:t>
            </a:r>
          </a:p>
          <a:p>
            <a:pPr marL="742950" lvl="1" indent="-285750">
              <a:spcBef>
                <a:spcPct val="20000"/>
              </a:spcBef>
            </a:pPr>
            <a:endParaRPr lang="en-US" sz="2800" b="1" dirty="0">
              <a:latin typeface="Arial" charset="0"/>
            </a:endParaRP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hlink"/>
                </a:solidFill>
              </a:rPr>
              <a:t>A Connected World</a:t>
            </a:r>
          </a:p>
        </p:txBody>
      </p:sp>
      <p:pic>
        <p:nvPicPr>
          <p:cNvPr id="150530" name="Picture 2" descr="Warner offers digital rentals in China to undercut pirac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3183" y="4343400"/>
            <a:ext cx="2840817" cy="25146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717C3-BCA1-41D5-B71F-A78C8A0AE51B}" type="slidenum">
              <a:rPr lang="en-US"/>
              <a:pPr>
                <a:defRPr/>
              </a:pPr>
              <a:t>68</a:t>
            </a:fld>
            <a:endParaRPr lang="en-US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743200"/>
            <a:ext cx="8001000" cy="3505200"/>
          </a:xfrm>
          <a:noFill/>
        </p:spPr>
        <p:txBody>
          <a:bodyPr/>
          <a:lstStyle/>
          <a:p>
            <a:pPr eaLnBrk="1" hangingPunct="1"/>
            <a:r>
              <a:rPr lang="en-US" dirty="0" smtClean="0"/>
              <a:t>Why might cell phones be called “the heart” of the future of music?  </a:t>
            </a:r>
          </a:p>
          <a:p>
            <a:pPr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Cell phones play a significant role in how we access music now. </a:t>
            </a:r>
          </a:p>
        </p:txBody>
      </p:sp>
      <p:pic>
        <p:nvPicPr>
          <p:cNvPr id="77828" name="Picture 5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9506" name="Picture 2" descr="http://apcmag.com/images/Bose_on_ear_headphones.032_H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71302">
            <a:off x="4334129" y="430795"/>
            <a:ext cx="4648200" cy="2121679"/>
          </a:xfrm>
          <a:prstGeom prst="rect">
            <a:avLst/>
          </a:prstGeom>
          <a:noFill/>
        </p:spPr>
      </p:pic>
      <p:sp>
        <p:nvSpPr>
          <p:cNvPr id="6" name="&quot;No&quot; Symbol 5"/>
          <p:cNvSpPr/>
          <p:nvPr/>
        </p:nvSpPr>
        <p:spPr>
          <a:xfrm>
            <a:off x="5257800" y="228600"/>
            <a:ext cx="2819400" cy="2438400"/>
          </a:xfrm>
          <a:prstGeom prst="noSmoking">
            <a:avLst/>
          </a:prstGeom>
          <a:solidFill>
            <a:srgbClr val="CC0000">
              <a:alpha val="4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2005</a:t>
            </a:r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AACBBE-0BC2-47C5-93FA-1BD6E3A5BA3E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Industry Norms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7924800" cy="4525963"/>
          </a:xfrm>
        </p:spPr>
        <p:txBody>
          <a:bodyPr/>
          <a:lstStyle/>
          <a:p>
            <a:pPr eaLnBrk="1" hangingPunct="1"/>
            <a:r>
              <a:rPr lang="en-US" smtClean="0"/>
              <a:t>Provide examples of what to expect, such as:</a:t>
            </a:r>
          </a:p>
          <a:p>
            <a:pPr lvl="1" eaLnBrk="1" hangingPunct="1"/>
            <a:r>
              <a:rPr lang="en-US" smtClean="0"/>
              <a:t>Attendance Levels</a:t>
            </a:r>
          </a:p>
          <a:p>
            <a:pPr lvl="3" eaLnBrk="1" hangingPunct="1"/>
            <a:r>
              <a:rPr lang="en-US" smtClean="0"/>
              <a:t>Average attendance at home football game</a:t>
            </a:r>
          </a:p>
          <a:p>
            <a:pPr lvl="1" eaLnBrk="1" hangingPunct="1"/>
            <a:r>
              <a:rPr lang="en-US" smtClean="0"/>
              <a:t>Event Revenue</a:t>
            </a:r>
          </a:p>
          <a:p>
            <a:pPr lvl="3" eaLnBrk="1" hangingPunct="1"/>
            <a:r>
              <a:rPr lang="en-US" smtClean="0"/>
              <a:t>Average cost of a local sports camp</a:t>
            </a:r>
          </a:p>
          <a:p>
            <a:pPr lvl="1" eaLnBrk="1" hangingPunct="1"/>
            <a:r>
              <a:rPr lang="en-US" smtClean="0"/>
              <a:t>Event Length</a:t>
            </a:r>
          </a:p>
          <a:p>
            <a:pPr lvl="3" eaLnBrk="1" hangingPunct="1"/>
            <a:endParaRPr lang="en-US" smtClean="0"/>
          </a:p>
          <a:p>
            <a:pPr lvl="1" eaLnBrk="1" hangingPunct="1"/>
            <a:r>
              <a:rPr lang="en-US" smtClean="0"/>
              <a:t>And other Important Factors in Planning</a:t>
            </a:r>
          </a:p>
          <a:p>
            <a:pPr lvl="1" eaLnBrk="1" hangingPunct="1"/>
            <a:endParaRPr lang="en-US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535FEE-9F28-4321-ABD8-E72E2BCD8E4C}" type="slidenum">
              <a:rPr lang="en-US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Industry Trends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7924800" cy="4525963"/>
          </a:xfrm>
        </p:spPr>
        <p:txBody>
          <a:bodyPr/>
          <a:lstStyle/>
          <a:p>
            <a:pPr eaLnBrk="1" hangingPunct="1"/>
            <a:r>
              <a:rPr lang="en-US" smtClean="0"/>
              <a:t>Industry Trends Shows: </a:t>
            </a:r>
          </a:p>
          <a:p>
            <a:pPr lvl="1" eaLnBrk="1" hangingPunct="1"/>
            <a:r>
              <a:rPr lang="en-US" smtClean="0"/>
              <a:t>the latest demand for an event</a:t>
            </a:r>
          </a:p>
          <a:p>
            <a:pPr lvl="1" eaLnBrk="1" hangingPunct="1"/>
            <a:r>
              <a:rPr lang="en-US" smtClean="0"/>
              <a:t>consumer response to events</a:t>
            </a:r>
          </a:p>
          <a:p>
            <a:pPr lvl="1" eaLnBrk="1" hangingPunct="1"/>
            <a:r>
              <a:rPr lang="en-US" smtClean="0"/>
              <a:t>growth or decline over time. 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Marketing plans are often based on industry trends.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54214E-CEEF-4584-8D68-1A3E735C71B1}" type="slidenum">
              <a:rPr lang="en-US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20483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533400" y="2438400"/>
            <a:ext cx="8001000" cy="3505200"/>
          </a:xfrm>
          <a:noFill/>
        </p:spPr>
        <p:txBody>
          <a:bodyPr/>
          <a:lstStyle/>
          <a:p>
            <a:pPr eaLnBrk="1" hangingPunct="1"/>
            <a:r>
              <a:rPr lang="en-US" smtClean="0"/>
              <a:t> What is an industry?</a:t>
            </a:r>
          </a:p>
          <a:p>
            <a:pPr eaLnBrk="1" hangingPunct="1"/>
            <a:endParaRPr lang="en-US" smtClean="0"/>
          </a:p>
          <a:p>
            <a:pPr lvl="1" eaLnBrk="1" hangingPunct="1"/>
            <a:r>
              <a:rPr lang="en-US" smtClean="0"/>
              <a:t>Group of organizations involved in producing or handling the same product or service.</a:t>
            </a:r>
          </a:p>
        </p:txBody>
      </p:sp>
      <p:pic>
        <p:nvPicPr>
          <p:cNvPr id="20484" name="Picture 13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Custom Design">
  <a:themeElements>
    <a:clrScheme name="4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Custom Design">
  <a:themeElements>
    <a:clrScheme name="3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ustom Design">
  <a:themeElements>
    <a:clrScheme name="2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Default Design">
  <a:themeElements>
    <a:clrScheme name="Default Design 8">
      <a:dk1>
        <a:srgbClr val="003366"/>
      </a:dk1>
      <a:lt1>
        <a:srgbClr val="FFFFFF"/>
      </a:lt1>
      <a:dk2>
        <a:srgbClr val="000099"/>
      </a:dk2>
      <a:lt2>
        <a:srgbClr val="CCFFFF"/>
      </a:lt2>
      <a:accent1>
        <a:srgbClr val="3366CC"/>
      </a:accent1>
      <a:accent2>
        <a:srgbClr val="00B000"/>
      </a:accent2>
      <a:accent3>
        <a:srgbClr val="AAAACA"/>
      </a:accent3>
      <a:accent4>
        <a:srgbClr val="DADADA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Settings\mcm08@fuse.net\Application Data\Microsoft\Templates\005 ITB.pot</Template>
  <TotalTime>4975</TotalTime>
  <Words>2000</Words>
  <Application>Microsoft Office PowerPoint</Application>
  <PresentationFormat>On-screen Show (4:3)</PresentationFormat>
  <Paragraphs>568</Paragraphs>
  <Slides>68</Slides>
  <Notes>17</Notes>
  <HiddenSlides>0</HiddenSlides>
  <MMClips>0</MMClips>
  <ScaleCrop>false</ScaleCrop>
  <HeadingPairs>
    <vt:vector size="6" baseType="variant">
      <vt:variant>
        <vt:lpstr>Theme</vt:lpstr>
      </vt:variant>
      <vt:variant>
        <vt:i4>6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68</vt:i4>
      </vt:variant>
    </vt:vector>
  </HeadingPairs>
  <TitlesOfParts>
    <vt:vector size="75" baseType="lpstr">
      <vt:lpstr>4_Custom Design</vt:lpstr>
      <vt:lpstr>3_Custom Design</vt:lpstr>
      <vt:lpstr>2_Custom Design</vt:lpstr>
      <vt:lpstr>1_Custom Design</vt:lpstr>
      <vt:lpstr>Custom Design</vt:lpstr>
      <vt:lpstr>Default Design</vt:lpstr>
      <vt:lpstr>Bitmap Image</vt:lpstr>
      <vt:lpstr>The Wide World of Sports and Entertainment    </vt:lpstr>
      <vt:lpstr>Winning Strategies (P. 59)</vt:lpstr>
      <vt:lpstr>Lesson 3.1 Industry Segments</vt:lpstr>
      <vt:lpstr>THE SPORTS AND ENTERTAINMENT INDUSTRY</vt:lpstr>
      <vt:lpstr>Subdivisions</vt:lpstr>
      <vt:lpstr>Industry Standards and Trends</vt:lpstr>
      <vt:lpstr>Industry Norms</vt:lpstr>
      <vt:lpstr>Industry Trends</vt:lpstr>
      <vt:lpstr>Slide 9</vt:lpstr>
      <vt:lpstr>MARKETING DECISIONS  FOR AN INDUSTRY</vt:lpstr>
      <vt:lpstr>U.S. Sports Camps</vt:lpstr>
      <vt:lpstr>College Sports</vt:lpstr>
      <vt:lpstr>The Television Industry</vt:lpstr>
      <vt:lpstr>The Concert Industry</vt:lpstr>
      <vt:lpstr>State and County Fairs</vt:lpstr>
      <vt:lpstr>Slide 16</vt:lpstr>
      <vt:lpstr>Lesson 3.2 Special Marketing Tools </vt:lpstr>
      <vt:lpstr>MOTIVATIONAL  SPEAKING AND WRITING</vt:lpstr>
      <vt:lpstr>Successful Speaking</vt:lpstr>
      <vt:lpstr>The Price of Motivation</vt:lpstr>
      <vt:lpstr>Writing Their Stories</vt:lpstr>
      <vt:lpstr>Writing Their Stories</vt:lpstr>
      <vt:lpstr>Writing Their Stories</vt:lpstr>
      <vt:lpstr>SPORTS CAMPS AND CLINICS</vt:lpstr>
      <vt:lpstr>Sponsorships</vt:lpstr>
      <vt:lpstr>Sponsorships</vt:lpstr>
      <vt:lpstr>Camp Expectations</vt:lpstr>
      <vt:lpstr>Clinics</vt:lpstr>
      <vt:lpstr>Clinics</vt:lpstr>
      <vt:lpstr>Good Marketing Equals Success</vt:lpstr>
      <vt:lpstr>On-Going Promotions</vt:lpstr>
      <vt:lpstr>Advertising</vt:lpstr>
      <vt:lpstr>Advertising</vt:lpstr>
      <vt:lpstr>Slide 34</vt:lpstr>
      <vt:lpstr>Slide 35</vt:lpstr>
      <vt:lpstr>Lesson 3.3  Destinations: Travel and Tourism  </vt:lpstr>
      <vt:lpstr>Opening Act ~ Page 73</vt:lpstr>
      <vt:lpstr>TRAVELING</vt:lpstr>
      <vt:lpstr>Attracting Tourists</vt:lpstr>
      <vt:lpstr>Attracting Tourists</vt:lpstr>
      <vt:lpstr>Attracting Tourists</vt:lpstr>
      <vt:lpstr>Attracting Tourists</vt:lpstr>
      <vt:lpstr>Tailor-Made Vacations</vt:lpstr>
      <vt:lpstr>Ecotourism</vt:lpstr>
      <vt:lpstr>Ecotourism</vt:lpstr>
      <vt:lpstr>Slide 46</vt:lpstr>
      <vt:lpstr>Slide 47</vt:lpstr>
      <vt:lpstr>Slide 48</vt:lpstr>
      <vt:lpstr>RESORTS AND THEME PARKS</vt:lpstr>
      <vt:lpstr>Theme Park Central</vt:lpstr>
      <vt:lpstr>Disney</vt:lpstr>
      <vt:lpstr>Disney</vt:lpstr>
      <vt:lpstr>Slide 53</vt:lpstr>
      <vt:lpstr>Lesson 3.4 Worldwide Sports and Entertainment Events  </vt:lpstr>
      <vt:lpstr>GLOBAL SPORTS AND ENTERTAINMENT</vt:lpstr>
      <vt:lpstr>An Expanding India</vt:lpstr>
      <vt:lpstr>An Expanding China</vt:lpstr>
      <vt:lpstr>A World Mouse</vt:lpstr>
      <vt:lpstr>A World Mouse</vt:lpstr>
      <vt:lpstr>Slide 60</vt:lpstr>
      <vt:lpstr>INTERNATIONAL MARKETING</vt:lpstr>
      <vt:lpstr>Scoring With Fans</vt:lpstr>
      <vt:lpstr>A Sponsor’s Dream</vt:lpstr>
      <vt:lpstr>International Sports Trends</vt:lpstr>
      <vt:lpstr>International Sports Trends</vt:lpstr>
      <vt:lpstr>A Connected World</vt:lpstr>
      <vt:lpstr>A Connected World</vt:lpstr>
      <vt:lpstr>Slide 68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3</dc:title>
  <dc:creator>JessicaLee</dc:creator>
  <cp:lastModifiedBy>jsundlin</cp:lastModifiedBy>
  <cp:revision>661</cp:revision>
  <dcterms:created xsi:type="dcterms:W3CDTF">2005-03-02T01:31:49Z</dcterms:created>
  <dcterms:modified xsi:type="dcterms:W3CDTF">2012-11-19T14:47:48Z</dcterms:modified>
</cp:coreProperties>
</file>